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90" r:id="rId35"/>
    <p:sldId id="289" r:id="rId36"/>
    <p:sldId id="291" r:id="rId37"/>
    <p:sldId id="292" r:id="rId38"/>
    <p:sldId id="293" r:id="rId3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3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8" name="Date Placeholder 27"/>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17" name="Footer Placeholder 16"/>
          <p:cNvSpPr>
            <a:spLocks noGrp="1"/>
          </p:cNvSpPr>
          <p:nvPr>
            <p:ph type="ftr" sz="quarter" idx="11"/>
          </p:nvPr>
        </p:nvSpPr>
        <p:spPr/>
        <p:txBody>
          <a:bodyPr/>
          <a:lstStyle>
            <a:extLst/>
          </a:lstStyle>
          <a:p>
            <a:endParaRPr lang="en-US"/>
          </a:p>
        </p:txBody>
      </p:sp>
      <p:sp>
        <p:nvSpPr>
          <p:cNvPr id="29" name="Slide Number Placeholder 28"/>
          <p:cNvSpPr>
            <a:spLocks noGrp="1"/>
          </p:cNvSpPr>
          <p:nvPr>
            <p:ph type="sldNum" sz="quarter" idx="12"/>
          </p:nvPr>
        </p:nvSpPr>
        <p:spPr/>
        <p:txBody>
          <a:bodyPr/>
          <a:lstStyle>
            <a:extLst/>
          </a:lstStyle>
          <a:p>
            <a:fld id="{7C94B1E2-A9EC-4A3D-8709-47CC1B0BBB9C}" type="slidenum">
              <a:rPr lang="en-US" smtClean="0"/>
              <a:t>‹#›</a:t>
            </a:fld>
            <a:endParaRPr lang="en-US"/>
          </a:p>
        </p:txBody>
      </p:sp>
      <p:sp>
        <p:nvSpPr>
          <p:cNvPr id="32" name="Rectangle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Rectangle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Rectangle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Rectangle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Rectangle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Title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56" name="Rectangle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Rectangle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Rectangle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Rectangle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94B1E2-A9EC-4A3D-8709-47CC1B0BBB9C}"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981200" cy="5851525"/>
          </a:xfrm>
        </p:spPr>
        <p:txBody>
          <a:bodyPr vert="eaVert" anchor="ct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274639"/>
            <a:ext cx="5867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94B1E2-A9EC-4A3D-8709-47CC1B0BBB9C}"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94B1E2-A9EC-4A3D-8709-47CC1B0BBB9C}"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4" name="Freeform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Freeform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Freeform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Freeform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Freeform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Freeform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Freeform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Freeform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Freeform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Freeform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Freeform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Freeform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Freeform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Freeform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Freeform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Text Placeholder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C94B1E2-A9EC-4A3D-8709-47CC1B0BBB9C}" type="slidenum">
              <a:rPr lang="en-US" smtClean="0"/>
              <a:t>‹#›</a:t>
            </a:fld>
            <a:endParaRPr lang="en-US"/>
          </a:p>
        </p:txBody>
      </p:sp>
      <p:sp>
        <p:nvSpPr>
          <p:cNvPr id="7" name="Rectangle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en-US" smtClean="0"/>
              <a:t>Click to edit Master title style</a:t>
            </a:r>
            <a:endParaRPr kumimoji="0" lang="en-US"/>
          </a:p>
        </p:txBody>
      </p:sp>
      <p:sp>
        <p:nvSpPr>
          <p:cNvPr id="8" name="Rectangle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Rectangle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Rectangle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512064"/>
            <a:ext cx="8229600" cy="9144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94B1E2-A9EC-4A3D-8709-47CC1B0BBB9C}"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5" name="Rectangle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504824" y="512064"/>
            <a:ext cx="7772400" cy="914400"/>
          </a:xfrm>
        </p:spPr>
        <p:txBody>
          <a:bodyPr anchor="t"/>
          <a:lstStyle>
            <a:lvl1pPr>
              <a:defRPr sz="400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C94B1E2-A9EC-4A3D-8709-47CC1B0BBB9C}" type="slidenum">
              <a:rPr lang="en-US" smtClean="0"/>
              <a:t>‹#›</a:t>
            </a:fld>
            <a:endParaRPr lang="en-US"/>
          </a:p>
        </p:txBody>
      </p:sp>
      <p:sp>
        <p:nvSpPr>
          <p:cNvPr id="16" name="Rectangle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Rectangle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Rectangle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Rectangle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Rectangle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Rectangle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Rectangle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Rectangle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Rectangle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914400" y="512064"/>
            <a:ext cx="7772400" cy="914400"/>
          </a:xfrm>
        </p:spPr>
        <p:txBody>
          <a:bodyPr/>
          <a:lstStyle>
            <a:lvl1pPr>
              <a:defRPr sz="4000" cap="none" baseline="0"/>
            </a:lvl1pPr>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C94B1E2-A9EC-4A3D-8709-47CC1B0BBB9C}"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C94B1E2-A9EC-4A3D-8709-47CC1B0BBB9C}"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273050"/>
            <a:ext cx="8229600" cy="1162050"/>
          </a:xfrm>
        </p:spPr>
        <p:txBody>
          <a:bodyPr anchor="ctr"/>
          <a:lstStyle>
            <a:lvl1pPr algn="l">
              <a:buNone/>
              <a:defRPr sz="3600" b="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1946248-8483-4808-9B44-FEAF5D41D702}" type="datetimeFigureOut">
              <a:rPr lang="en-US" smtClean="0"/>
              <a:t>11/7/2024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C94B1E2-A9EC-4A3D-8709-47CC1B0BBB9C}"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Rectangle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Straight Connector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Group 9"/>
          <p:cNvGrpSpPr/>
          <p:nvPr/>
        </p:nvGrpSpPr>
        <p:grpSpPr>
          <a:xfrm rot="5400000">
            <a:off x="8514581" y="1219200"/>
            <a:ext cx="132763" cy="128466"/>
            <a:chOff x="6668087" y="1297746"/>
            <a:chExt cx="161840" cy="156602"/>
          </a:xfrm>
        </p:grpSpPr>
        <p:cxnSp>
          <p:nvCxnSpPr>
            <p:cNvPr id="15" name="Straight Connector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Straight Connector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en-US" smtClean="0"/>
              <a:t>Click icon to add picture</a:t>
            </a:r>
            <a:endParaRPr kumimoji="0" lang="en-US"/>
          </a:p>
        </p:txBody>
      </p:sp>
      <p:sp>
        <p:nvSpPr>
          <p:cNvPr id="4" name="Text Placeholder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grpSp>
        <p:nvGrpSpPr>
          <p:cNvPr id="14" name="Group 13"/>
          <p:cNvGrpSpPr/>
          <p:nvPr/>
        </p:nvGrpSpPr>
        <p:grpSpPr>
          <a:xfrm rot="5400000">
            <a:off x="8666981" y="1371600"/>
            <a:ext cx="132763" cy="128466"/>
            <a:chOff x="6668087" y="1297746"/>
            <a:chExt cx="161840" cy="156602"/>
          </a:xfrm>
        </p:grpSpPr>
        <p:cxnSp>
          <p:nvCxnSpPr>
            <p:cNvPr id="11" name="Straight Connector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Straight Connector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Group 17"/>
          <p:cNvGrpSpPr/>
          <p:nvPr/>
        </p:nvGrpSpPr>
        <p:grpSpPr>
          <a:xfrm rot="5400000">
            <a:off x="8320088" y="1474763"/>
            <a:ext cx="132763" cy="128466"/>
            <a:chOff x="6668087" y="1297746"/>
            <a:chExt cx="161840" cy="156602"/>
          </a:xfrm>
        </p:grpSpPr>
        <p:cxnSp>
          <p:nvCxnSpPr>
            <p:cNvPr id="19" name="Straight Connector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Date Placeholder 4"/>
          <p:cNvSpPr>
            <a:spLocks noGrp="1"/>
          </p:cNvSpPr>
          <p:nvPr>
            <p:ph type="dt" sz="half" idx="10"/>
          </p:nvPr>
        </p:nvSpPr>
        <p:spPr>
          <a:xfrm>
            <a:off x="6477000" y="55499"/>
            <a:ext cx="2133600" cy="365125"/>
          </a:xfrm>
        </p:spPr>
        <p:txBody>
          <a:bodyPr/>
          <a:lstStyle>
            <a:extLst/>
          </a:lstStyle>
          <a:p>
            <a:fld id="{01946248-8483-4808-9B44-FEAF5D41D702}" type="datetimeFigureOut">
              <a:rPr lang="en-US" smtClean="0"/>
              <a:t>11/7/2024</a:t>
            </a:fld>
            <a:endParaRPr lang="en-US"/>
          </a:p>
        </p:txBody>
      </p:sp>
      <p:sp>
        <p:nvSpPr>
          <p:cNvPr id="6" name="Footer Placeholder 5"/>
          <p:cNvSpPr>
            <a:spLocks noGrp="1"/>
          </p:cNvSpPr>
          <p:nvPr>
            <p:ph type="ftr" sz="quarter" idx="11"/>
          </p:nvPr>
        </p:nvSpPr>
        <p:spPr>
          <a:xfrm>
            <a:off x="914400" y="55499"/>
            <a:ext cx="5562600" cy="365125"/>
          </a:xfrm>
        </p:spPr>
        <p:txBody>
          <a:bodyPr/>
          <a:lstStyle>
            <a:extLst/>
          </a:lstStyle>
          <a:p>
            <a:endParaRPr lang="en-US"/>
          </a:p>
        </p:txBody>
      </p:sp>
      <p:sp>
        <p:nvSpPr>
          <p:cNvPr id="7" name="Slide Number Placeholder 6"/>
          <p:cNvSpPr>
            <a:spLocks noGrp="1"/>
          </p:cNvSpPr>
          <p:nvPr>
            <p:ph type="sldNum" sz="quarter" idx="12"/>
          </p:nvPr>
        </p:nvSpPr>
        <p:spPr>
          <a:xfrm>
            <a:off x="8610600" y="55499"/>
            <a:ext cx="457200" cy="365125"/>
          </a:xfrm>
        </p:spPr>
        <p:txBody>
          <a:bodyPr/>
          <a:lstStyle>
            <a:extLst/>
          </a:lstStyle>
          <a:p>
            <a:fld id="{7C94B1E2-A9EC-4A3D-8709-47CC1B0BBB9C}"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Rectangle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ectangle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ectangle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ectangle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Rectangle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Rectangle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Rectangle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Rectangle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Title Placeholder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01946248-8483-4808-9B44-FEAF5D41D702}" type="datetimeFigureOut">
              <a:rPr lang="en-US" smtClean="0"/>
              <a:t>11/7/2024</a:t>
            </a:fld>
            <a:endParaRPr lang="en-US"/>
          </a:p>
        </p:txBody>
      </p:sp>
      <p:sp>
        <p:nvSpPr>
          <p:cNvPr id="3" name="Footer Placeholder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en-US"/>
          </a:p>
        </p:txBody>
      </p:sp>
      <p:sp>
        <p:nvSpPr>
          <p:cNvPr id="23" name="Slide Number Placeholder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C94B1E2-A9EC-4A3D-8709-47CC1B0BBB9C}"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P.N.F.</a:t>
            </a:r>
            <a:br>
              <a:rPr lang="en-US" dirty="0" smtClean="0"/>
            </a:br>
            <a:endParaRPr lang="en-US" dirty="0"/>
          </a:p>
        </p:txBody>
      </p:sp>
      <p:sp>
        <p:nvSpPr>
          <p:cNvPr id="3" name="Subtitle 2"/>
          <p:cNvSpPr>
            <a:spLocks noGrp="1"/>
          </p:cNvSpPr>
          <p:nvPr>
            <p:ph type="subTitle" idx="1"/>
          </p:nvPr>
        </p:nvSpPr>
        <p:spPr/>
        <p:txBody>
          <a:bodyPr>
            <a:normAutofit/>
          </a:bodyPr>
          <a:lstStyle/>
          <a:p>
            <a:r>
              <a:rPr lang="en-US" dirty="0" smtClean="0"/>
              <a:t>Proprioceptive</a:t>
            </a:r>
            <a:r>
              <a:rPr lang="el-GR" dirty="0" smtClean="0"/>
              <a:t>-</a:t>
            </a:r>
            <a:r>
              <a:rPr lang="en-US" dirty="0" smtClean="0"/>
              <a:t>Neuromuscular</a:t>
            </a:r>
            <a:r>
              <a:rPr lang="el-GR" dirty="0"/>
              <a:t>-</a:t>
            </a:r>
            <a:r>
              <a:rPr lang="en-US" dirty="0" smtClean="0"/>
              <a:t>Facilitation</a:t>
            </a:r>
            <a:endParaRPr lang="el-GR" dirty="0" smtClean="0"/>
          </a:p>
          <a:p>
            <a:r>
              <a:rPr lang="el-GR" dirty="0" smtClean="0"/>
              <a:t>Ιδιοδέκτρια-Νευρομυική-Διευκόλυνση</a:t>
            </a:r>
          </a:p>
        </p:txBody>
      </p:sp>
    </p:spTree>
    <p:extLst>
      <p:ext uri="{BB962C8B-B14F-4D97-AF65-F5344CB8AC3E}">
        <p14:creationId xmlns:p14="http://schemas.microsoft.com/office/powerpoint/2010/main" val="5762721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ΣΤΑΔΙΑ</a:t>
            </a:r>
            <a:r>
              <a:rPr lang="en-US" dirty="0" smtClean="0"/>
              <a:t> </a:t>
            </a:r>
            <a:r>
              <a:rPr lang="el-GR" dirty="0" smtClean="0"/>
              <a:t>θεραπείας </a:t>
            </a:r>
            <a:r>
              <a:rPr lang="en-US" dirty="0" smtClean="0"/>
              <a:t>PNF</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l-GR" dirty="0" smtClean="0"/>
              <a:t>Αξιοποίηση πλαστικότητας του ΚΝΣ(κεντρικού νευρικού συστήματος)</a:t>
            </a:r>
          </a:p>
          <a:p>
            <a:pPr marL="514350" indent="-514350">
              <a:buFont typeface="+mj-lt"/>
              <a:buAutoNum type="arabicPeriod"/>
            </a:pPr>
            <a:r>
              <a:rPr lang="el-GR" dirty="0" smtClean="0"/>
              <a:t>Εκπαίδευση μνήμης για αυτοματοποίηση κινήσεων</a:t>
            </a:r>
          </a:p>
          <a:p>
            <a:pPr marL="514350" indent="-514350">
              <a:buFont typeface="+mj-lt"/>
              <a:buAutoNum type="arabicPeriod"/>
            </a:pPr>
            <a:r>
              <a:rPr lang="el-GR" dirty="0" smtClean="0"/>
              <a:t>Εκπαίδευση κινητικού σχεδιασμού</a:t>
            </a:r>
          </a:p>
          <a:p>
            <a:pPr marL="514350" indent="-514350">
              <a:buFont typeface="+mj-lt"/>
              <a:buAutoNum type="arabicPeriod"/>
            </a:pPr>
            <a:r>
              <a:rPr lang="el-GR" dirty="0" smtClean="0"/>
              <a:t>Ανάπτυξη κινητικής εκμάθησης</a:t>
            </a:r>
            <a:endParaRPr lang="en-US" dirty="0"/>
          </a:p>
        </p:txBody>
      </p:sp>
    </p:spTree>
    <p:extLst>
      <p:ext uri="{BB962C8B-B14F-4D97-AF65-F5344CB8AC3E}">
        <p14:creationId xmlns:p14="http://schemas.microsoft.com/office/powerpoint/2010/main" val="34573990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ΤΕΧΝΙΚΕΣ </a:t>
            </a:r>
            <a:r>
              <a:rPr lang="en-US" dirty="0" smtClean="0"/>
              <a:t>	PNF</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l-GR" dirty="0" smtClean="0"/>
              <a:t>Ρυθμική έναρξη</a:t>
            </a:r>
          </a:p>
          <a:p>
            <a:pPr marL="514350" indent="-514350">
              <a:buFont typeface="+mj-lt"/>
              <a:buAutoNum type="arabicPeriod"/>
            </a:pPr>
            <a:r>
              <a:rPr lang="el-GR" dirty="0" smtClean="0"/>
              <a:t>Συνδυασμός ισοτονικών</a:t>
            </a:r>
          </a:p>
          <a:p>
            <a:pPr marL="514350" indent="-514350">
              <a:buFont typeface="+mj-lt"/>
              <a:buAutoNum type="arabicPeriod"/>
            </a:pPr>
            <a:r>
              <a:rPr lang="el-GR" dirty="0" smtClean="0"/>
              <a:t>Δυναμική αντιστροφή</a:t>
            </a:r>
          </a:p>
          <a:p>
            <a:pPr marL="514350" indent="-514350">
              <a:buFont typeface="+mj-lt"/>
              <a:buAutoNum type="arabicPeriod"/>
            </a:pPr>
            <a:r>
              <a:rPr lang="el-GR" dirty="0" smtClean="0"/>
              <a:t>Σταθεροποίηση της αντιστροφής</a:t>
            </a:r>
          </a:p>
          <a:p>
            <a:pPr marL="514350" indent="-514350">
              <a:buFont typeface="+mj-lt"/>
              <a:buAutoNum type="arabicPeriod"/>
            </a:pPr>
            <a:r>
              <a:rPr lang="el-GR" dirty="0" smtClean="0"/>
              <a:t>Ρυθμική σταθεροποίηση</a:t>
            </a:r>
          </a:p>
          <a:p>
            <a:pPr marL="514350" indent="-514350">
              <a:buFont typeface="+mj-lt"/>
              <a:buAutoNum type="arabicPeriod"/>
            </a:pPr>
            <a:r>
              <a:rPr lang="el-GR" dirty="0" smtClean="0"/>
              <a:t>Δυναμική ταλαντωτή διάταση</a:t>
            </a:r>
          </a:p>
          <a:p>
            <a:pPr marL="514350" indent="-514350">
              <a:buFont typeface="+mj-lt"/>
              <a:buAutoNum type="arabicPeriod"/>
            </a:pPr>
            <a:r>
              <a:rPr lang="el-GR" dirty="0" smtClean="0"/>
              <a:t>Σφίξε – Χαλάρωσε</a:t>
            </a:r>
          </a:p>
          <a:p>
            <a:pPr marL="514350" indent="-514350">
              <a:buFont typeface="+mj-lt"/>
              <a:buAutoNum type="arabicPeriod"/>
            </a:pPr>
            <a:r>
              <a:rPr lang="el-GR" dirty="0" smtClean="0"/>
              <a:t>Κράτα – Χαλάρωσε</a:t>
            </a:r>
          </a:p>
          <a:p>
            <a:pPr marL="514350" indent="-514350">
              <a:buFont typeface="+mj-lt"/>
              <a:buAutoNum type="arabicPeriod"/>
            </a:pPr>
            <a:r>
              <a:rPr lang="el-GR" dirty="0" smtClean="0"/>
              <a:t>Αντιγραφή</a:t>
            </a:r>
            <a:endParaRPr lang="en-US" dirty="0"/>
          </a:p>
        </p:txBody>
      </p:sp>
    </p:spTree>
    <p:extLst>
      <p:ext uri="{BB962C8B-B14F-4D97-AF65-F5344CB8AC3E}">
        <p14:creationId xmlns:p14="http://schemas.microsoft.com/office/powerpoint/2010/main" val="341903378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1. Ρυθμική Έναρξη</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Ορίζεται ως η ρυθμική κίνηση μέλους του σώματος, η οποία ξεκινά παθητικά από τον θεραπευτή και καταλήγει να γίνεται ανεξάρτητα από τον ασθενή. </a:t>
            </a:r>
          </a:p>
          <a:p>
            <a:r>
              <a:rPr lang="el-GR" dirty="0" smtClean="0"/>
              <a:t>Ο ρυθμός ορίζεται από το θεραπευτή, που ξεκινάει παθητικά την κίνηση και καταλήγει με μικρή αντίσταση, εφαρμόζοντας λεκτικά, οπτικά και απτικά ερεθίσματα, μέχρι να φτάσει ο ασθενής το επιθυμητό εύρος τροχιάς.</a:t>
            </a:r>
          </a:p>
          <a:p>
            <a:r>
              <a:rPr lang="el-GR" dirty="0" smtClean="0"/>
              <a:t>Ήπια ξεκινά να προβάλλει αντίσταση στην κίνηση εώς ότου ο ασθενής την πραγματοποιεί εξ’ ολοκλήρου μόνος του.</a:t>
            </a:r>
          </a:p>
          <a:p>
            <a:pPr marL="0" indent="0">
              <a:buNone/>
            </a:pPr>
            <a:endParaRPr lang="en-US" dirty="0"/>
          </a:p>
        </p:txBody>
      </p:sp>
    </p:spTree>
    <p:extLst>
      <p:ext uri="{BB962C8B-B14F-4D97-AF65-F5344CB8AC3E}">
        <p14:creationId xmlns:p14="http://schemas.microsoft.com/office/powerpoint/2010/main" val="416369865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 Ρυθμική Έναρξη</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l-GR" b="1" dirty="0" smtClean="0"/>
              <a:t>ΣΤΟΧΟΙ</a:t>
            </a:r>
            <a:endParaRPr lang="el-GR" b="1" dirty="0"/>
          </a:p>
          <a:p>
            <a:r>
              <a:rPr lang="el-GR" dirty="0"/>
              <a:t>Διδασκαλία της κίνησης</a:t>
            </a:r>
          </a:p>
          <a:p>
            <a:r>
              <a:rPr lang="el-GR" dirty="0"/>
              <a:t>Ομαλοποίηση  της κίνησης</a:t>
            </a:r>
          </a:p>
          <a:p>
            <a:r>
              <a:rPr lang="el-GR" dirty="0"/>
              <a:t>Χαλάρωση  του ασθενή</a:t>
            </a:r>
          </a:p>
          <a:p>
            <a:r>
              <a:rPr lang="el-GR" dirty="0"/>
              <a:t>Βελτίωση  του συντονισμού στο χώρο </a:t>
            </a:r>
          </a:p>
          <a:p>
            <a:pPr marL="0" indent="0">
              <a:buNone/>
            </a:pPr>
            <a:r>
              <a:rPr lang="el-GR" b="1" dirty="0" smtClean="0"/>
              <a:t>ΕΝΔΕΙΞΕΙΣ</a:t>
            </a:r>
          </a:p>
          <a:p>
            <a:r>
              <a:rPr lang="el-GR" dirty="0" smtClean="0"/>
              <a:t>Δυσκολίες στην έναρξη της κίνησης</a:t>
            </a:r>
          </a:p>
          <a:p>
            <a:r>
              <a:rPr lang="el-GR" dirty="0" smtClean="0"/>
              <a:t>Αρρυθμίες(στην ακαμψία)</a:t>
            </a:r>
          </a:p>
          <a:p>
            <a:r>
              <a:rPr lang="el-GR" dirty="0" smtClean="0"/>
              <a:t>Ανεξέλενκτες κινήσεις(στην αταξία)</a:t>
            </a:r>
          </a:p>
          <a:p>
            <a:r>
              <a:rPr lang="el-GR" dirty="0" smtClean="0"/>
              <a:t>Μεγάλη ένταση και μη φυσιολογικό μυϊκό  τόνο</a:t>
            </a:r>
          </a:p>
          <a:p>
            <a:endParaRPr lang="el-GR" dirty="0" smtClean="0"/>
          </a:p>
          <a:p>
            <a:endParaRPr lang="en-US" dirty="0"/>
          </a:p>
        </p:txBody>
      </p:sp>
    </p:spTree>
    <p:extLst>
      <p:ext uri="{BB962C8B-B14F-4D97-AF65-F5344CB8AC3E}">
        <p14:creationId xmlns:p14="http://schemas.microsoft.com/office/powerpoint/2010/main" val="303526333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1. Ρυθμική Έναρξη</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l-GR" dirty="0" smtClean="0"/>
              <a:t>Στη νόσο Πάρκινσον συμβάλλει:</a:t>
            </a:r>
          </a:p>
          <a:p>
            <a:r>
              <a:rPr lang="el-GR" dirty="0" smtClean="0"/>
              <a:t>Μείωση του μυϊκού τόνου</a:t>
            </a:r>
          </a:p>
          <a:p>
            <a:r>
              <a:rPr lang="el-GR" dirty="0" smtClean="0"/>
              <a:t>Υποβοήθηση της έναρξης της κίνησης</a:t>
            </a:r>
          </a:p>
          <a:p>
            <a:r>
              <a:rPr lang="el-GR" dirty="0" smtClean="0"/>
              <a:t>Αύξηση του συντονισμού</a:t>
            </a:r>
          </a:p>
          <a:p>
            <a:r>
              <a:rPr lang="el-GR" dirty="0" smtClean="0"/>
              <a:t>Αύξηση του εύρους κίνησης των αρθρώσεων</a:t>
            </a:r>
          </a:p>
          <a:p>
            <a:pPr marL="0" indent="0">
              <a:buNone/>
            </a:pPr>
            <a:r>
              <a:rPr lang="el-GR" dirty="0" smtClean="0"/>
              <a:t>Στο Α.Ε.Ε. συμβάλει και στη Σκλήρυνση συμβάλλει:</a:t>
            </a:r>
          </a:p>
          <a:p>
            <a:r>
              <a:rPr lang="el-GR" dirty="0" smtClean="0"/>
              <a:t>Μείωση του τόνου</a:t>
            </a:r>
          </a:p>
          <a:p>
            <a:r>
              <a:rPr lang="el-GR" dirty="0" smtClean="0"/>
              <a:t>Αύξηση συντονισμού</a:t>
            </a:r>
          </a:p>
          <a:p>
            <a:r>
              <a:rPr lang="el-GR" dirty="0" smtClean="0"/>
              <a:t>Αύξηση εύρους τροχιάς</a:t>
            </a:r>
          </a:p>
        </p:txBody>
      </p:sp>
    </p:spTree>
    <p:extLst>
      <p:ext uri="{BB962C8B-B14F-4D97-AF65-F5344CB8AC3E}">
        <p14:creationId xmlns:p14="http://schemas.microsoft.com/office/powerpoint/2010/main" val="336232645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2. Συνδυασμός Ισοτονικών</a:t>
            </a:r>
            <a:endParaRPr lang="en-US" dirty="0"/>
          </a:p>
        </p:txBody>
      </p:sp>
      <p:sp>
        <p:nvSpPr>
          <p:cNvPr id="3" name="Content Placeholder 2"/>
          <p:cNvSpPr>
            <a:spLocks noGrp="1"/>
          </p:cNvSpPr>
          <p:nvPr>
            <p:ph idx="1"/>
          </p:nvPr>
        </p:nvSpPr>
        <p:spPr/>
        <p:txBody>
          <a:bodyPr/>
          <a:lstStyle/>
          <a:p>
            <a:pPr marL="0" indent="0">
              <a:buNone/>
            </a:pPr>
            <a:r>
              <a:rPr lang="el-GR" dirty="0" smtClean="0"/>
              <a:t>Αποτελεί συνδυασμό σύγκεντρων, έκκενρων και ισομετρικών συσπάσεων των μυϊκών ομάδων των αγωνιστών. Οι ασκήσεις ξεκινούν από τα σημεία με την περισσότερη δύναμη και τον καλύτερο συντονισμό και οι λαβές δεν αλλάζουν, καθώς σε αυτήν την τεχνική δεν υπάρχουν περίοδοι χαλάρωσης.</a:t>
            </a:r>
            <a:endParaRPr lang="en-US" dirty="0"/>
          </a:p>
        </p:txBody>
      </p:sp>
    </p:spTree>
    <p:extLst>
      <p:ext uri="{BB962C8B-B14F-4D97-AF65-F5344CB8AC3E}">
        <p14:creationId xmlns:p14="http://schemas.microsoft.com/office/powerpoint/2010/main" val="158983909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Συνδυασμός Ισοτονικών</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Αρχικά ο ασθενής εκτελεί </a:t>
            </a:r>
            <a:r>
              <a:rPr lang="el-GR" u="sng" dirty="0" smtClean="0"/>
              <a:t>σύγκεντρη συστολή </a:t>
            </a:r>
            <a:r>
              <a:rPr lang="el-GR" dirty="0" smtClean="0"/>
              <a:t>προς την κατεύθυνση που του έχει ζητηθεί, ενάντια στην αντίσταση του θεραπευτή.</a:t>
            </a:r>
          </a:p>
          <a:p>
            <a:r>
              <a:rPr lang="el-GR" dirty="0" smtClean="0"/>
              <a:t>Στη συνέχεια του ζητήται να μείνει σταθερός, με δύναμη όση και η αντίσταση που του προβάλλεται, εκτελώντας </a:t>
            </a:r>
            <a:r>
              <a:rPr lang="el-GR" u="sng" dirty="0" smtClean="0"/>
              <a:t>ισομετρική συστολή</a:t>
            </a:r>
            <a:r>
              <a:rPr lang="el-GR" dirty="0" smtClean="0"/>
              <a:t>.</a:t>
            </a:r>
          </a:p>
          <a:p>
            <a:r>
              <a:rPr lang="el-GR" dirty="0" smtClean="0"/>
              <a:t>Στο τέλος, απαναφέρει το προπονούμανο μέλος του στην αρχική του θέση(ενώ η αντίσταση από το θεραπευτή παραμένει), εκτελώντας </a:t>
            </a:r>
            <a:r>
              <a:rPr lang="el-GR" u="sng" dirty="0" smtClean="0"/>
              <a:t>έκκεντρη συστολή</a:t>
            </a:r>
            <a:r>
              <a:rPr lang="el-GR" dirty="0" smtClean="0"/>
              <a:t>.</a:t>
            </a:r>
          </a:p>
          <a:p>
            <a:pPr marL="0" indent="0">
              <a:buNone/>
            </a:pPr>
            <a:r>
              <a:rPr lang="el-GR" dirty="0" smtClean="0"/>
              <a:t>Η ίδια άσκηση μπορεί να γίνει και αντίστροφα(ξεκινώντας από έκκεντρη και καταλήγοντας σε σύγκεντρη).</a:t>
            </a:r>
            <a:endParaRPr lang="en-US" dirty="0"/>
          </a:p>
        </p:txBody>
      </p:sp>
    </p:spTree>
    <p:extLst>
      <p:ext uri="{BB962C8B-B14F-4D97-AF65-F5344CB8AC3E}">
        <p14:creationId xmlns:p14="http://schemas.microsoft.com/office/powerpoint/2010/main" val="230904169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Συνδυασμός Ισοτονικών</a:t>
            </a:r>
            <a:endParaRPr lang="en-US" dirty="0"/>
          </a:p>
        </p:txBody>
      </p:sp>
      <p:sp>
        <p:nvSpPr>
          <p:cNvPr id="3" name="Content Placeholder 2"/>
          <p:cNvSpPr>
            <a:spLocks noGrp="1"/>
          </p:cNvSpPr>
          <p:nvPr>
            <p:ph idx="1"/>
          </p:nvPr>
        </p:nvSpPr>
        <p:spPr/>
        <p:txBody>
          <a:bodyPr/>
          <a:lstStyle/>
          <a:p>
            <a:pPr marL="0" indent="0">
              <a:buNone/>
            </a:pPr>
            <a:r>
              <a:rPr lang="el-GR" b="1" dirty="0" smtClean="0"/>
              <a:t>ΣΤΟΧΟΙ</a:t>
            </a:r>
            <a:r>
              <a:rPr lang="el-GR" dirty="0" smtClean="0"/>
              <a:t>:</a:t>
            </a:r>
          </a:p>
          <a:p>
            <a:r>
              <a:rPr lang="el-GR" dirty="0" smtClean="0"/>
              <a:t>Έλεγχος κίνησης</a:t>
            </a:r>
          </a:p>
          <a:p>
            <a:r>
              <a:rPr lang="el-GR" dirty="0" smtClean="0"/>
              <a:t>Συντονισμός κίνησης</a:t>
            </a:r>
          </a:p>
          <a:p>
            <a:r>
              <a:rPr lang="el-GR" dirty="0" smtClean="0"/>
              <a:t>Μυϊκή ενδυνάμωση</a:t>
            </a:r>
          </a:p>
          <a:p>
            <a:r>
              <a:rPr lang="el-GR" dirty="0" smtClean="0"/>
              <a:t>Αύξηση ενεργητικού έυρους τροχιάς</a:t>
            </a:r>
            <a:endParaRPr lang="en-US" dirty="0"/>
          </a:p>
        </p:txBody>
      </p:sp>
    </p:spTree>
    <p:extLst>
      <p:ext uri="{BB962C8B-B14F-4D97-AF65-F5344CB8AC3E}">
        <p14:creationId xmlns:p14="http://schemas.microsoft.com/office/powerpoint/2010/main" val="11903904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2. Συνδυασμός Ισοτονικών</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l-GR" dirty="0" smtClean="0"/>
              <a:t>Στη νόσο Πάρκινσον συμβάλλει:</a:t>
            </a:r>
          </a:p>
          <a:p>
            <a:r>
              <a:rPr lang="el-GR" dirty="0" smtClean="0"/>
              <a:t>Αύξηση εύρους τροχιάς</a:t>
            </a:r>
          </a:p>
          <a:p>
            <a:r>
              <a:rPr lang="el-GR" dirty="0" smtClean="0"/>
              <a:t>Αύξηση αντοχής</a:t>
            </a:r>
          </a:p>
          <a:p>
            <a:r>
              <a:rPr lang="el-GR" dirty="0" smtClean="0"/>
              <a:t>Αύξηση συντονισμού</a:t>
            </a:r>
          </a:p>
          <a:p>
            <a:r>
              <a:rPr lang="el-GR" dirty="0" smtClean="0"/>
              <a:t>Αύξηση σταθερότητας</a:t>
            </a:r>
          </a:p>
          <a:p>
            <a:pPr marL="0" indent="0">
              <a:buNone/>
            </a:pPr>
            <a:r>
              <a:rPr lang="el-GR" dirty="0" smtClean="0"/>
              <a:t>Στο Α.Ε.Ε. ομοίως εκτός από τη σταθερότητα, από την οποία δεν υπαρχει έλλειψη.</a:t>
            </a:r>
          </a:p>
          <a:p>
            <a:pPr marL="0" indent="0">
              <a:buNone/>
            </a:pPr>
            <a:r>
              <a:rPr lang="el-GR" dirty="0" smtClean="0"/>
              <a:t>Στη σκλήρυνση συμβάλλει:</a:t>
            </a:r>
          </a:p>
          <a:p>
            <a:r>
              <a:rPr lang="el-GR" dirty="0" smtClean="0"/>
              <a:t>Αύξηση σταθερότητας</a:t>
            </a:r>
          </a:p>
          <a:p>
            <a:r>
              <a:rPr lang="el-GR" dirty="0" smtClean="0"/>
              <a:t>Αύξηση συντονισμού </a:t>
            </a:r>
          </a:p>
          <a:p>
            <a:r>
              <a:rPr lang="el-GR" dirty="0" smtClean="0"/>
              <a:t>Αύξηση εύρους κίνησης</a:t>
            </a:r>
            <a:endParaRPr lang="en-US" dirty="0"/>
          </a:p>
        </p:txBody>
      </p:sp>
    </p:spTree>
    <p:extLst>
      <p:ext uri="{BB962C8B-B14F-4D97-AF65-F5344CB8AC3E}">
        <p14:creationId xmlns:p14="http://schemas.microsoft.com/office/powerpoint/2010/main" val="22648794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3. Δυναμική Αντιστροφή(τεχνική ανταγωνιστών)</a:t>
            </a:r>
            <a:endParaRPr lang="en-US" dirty="0"/>
          </a:p>
        </p:txBody>
      </p:sp>
      <p:sp>
        <p:nvSpPr>
          <p:cNvPr id="3" name="Content Placeholder 2"/>
          <p:cNvSpPr>
            <a:spLocks noGrp="1"/>
          </p:cNvSpPr>
          <p:nvPr>
            <p:ph idx="1"/>
          </p:nvPr>
        </p:nvSpPr>
        <p:spPr/>
        <p:txBody>
          <a:bodyPr>
            <a:normAutofit fontScale="85000" lnSpcReduction="20000"/>
          </a:bodyPr>
          <a:lstStyle/>
          <a:p>
            <a:r>
              <a:rPr lang="el-GR" dirty="0" smtClean="0"/>
              <a:t>Ξεκινώντας με την κατεύθυνση της δυνατότερης μυϊκής ομάδας, ο θεραπευτής προβάλλει αντίσταση. </a:t>
            </a:r>
          </a:p>
          <a:p>
            <a:r>
              <a:rPr lang="el-GR" dirty="0" smtClean="0"/>
              <a:t>Μόλις φτάσει στο επιθυμητό εύρος τροχιάς, δίνει οδηγίες για αλλαγή κατεύθυνσης, ενώ ταυτόχρονα αλλάζει τη λαβή του στο πιο απομακρυσμένο σημείο του σκέλους για να προβάλλει αντίσταση. </a:t>
            </a:r>
          </a:p>
          <a:p>
            <a:r>
              <a:rPr lang="el-GR" dirty="0" smtClean="0"/>
              <a:t>Όταν ο ασθενής αρχίσει να σπρώχνει προς τη νέα κατεύθυνση, ο θεραπευτής αλλάζει και τη δεύτερη λαβή του για να γίνει ομοιόμορφη η αντίσταση. </a:t>
            </a:r>
          </a:p>
          <a:p>
            <a:pPr marL="0" indent="0">
              <a:buNone/>
            </a:pPr>
            <a:r>
              <a:rPr lang="el-GR" dirty="0" smtClean="0"/>
              <a:t>Οι εναλλαγές γίνονται χωρίς διακοπή και προσομοιάζουν σε κινήσεις της καθημερινότητας(βάδιση).</a:t>
            </a:r>
            <a:endParaRPr lang="en-US" dirty="0"/>
          </a:p>
        </p:txBody>
      </p:sp>
    </p:spTree>
    <p:extLst>
      <p:ext uri="{BB962C8B-B14F-4D97-AF65-F5344CB8AC3E}">
        <p14:creationId xmlns:p14="http://schemas.microsoft.com/office/powerpoint/2010/main" val="53767360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marL="0" indent="0">
              <a:buNone/>
            </a:pPr>
            <a:r>
              <a:rPr lang="el-GR" dirty="0" smtClean="0"/>
              <a:t>Η τεχνική </a:t>
            </a:r>
            <a:r>
              <a:rPr lang="en-US" dirty="0" smtClean="0"/>
              <a:t> PNF </a:t>
            </a:r>
            <a:r>
              <a:rPr lang="el-GR" dirty="0" smtClean="0"/>
              <a:t> σημαίνει:Ιδιοδέκτρια νευρομυϊκή Διευκόλυνση.</a:t>
            </a:r>
          </a:p>
          <a:p>
            <a:pPr marL="0" indent="0">
              <a:buNone/>
            </a:pPr>
            <a:r>
              <a:rPr lang="el-GR" b="1" dirty="0" smtClean="0"/>
              <a:t>Ιδιοδέκτρια</a:t>
            </a:r>
            <a:r>
              <a:rPr lang="el-GR" dirty="0" smtClean="0"/>
              <a:t>: Έχει να κάνει μα καθ’ έναν απ’τους αισθητηριακούς υποδοχείς που δίνουν πληροφορίες όσον αφορά την κίνηση και τη θέση του σώματος.</a:t>
            </a:r>
          </a:p>
          <a:p>
            <a:pPr marL="0" indent="0">
              <a:buNone/>
            </a:pPr>
            <a:r>
              <a:rPr lang="el-GR" b="1" dirty="0"/>
              <a:t>Νευρομυϊκή</a:t>
            </a:r>
            <a:r>
              <a:rPr lang="el-GR" dirty="0" smtClean="0"/>
              <a:t>: Αφορά τα νεύρα και τους μύς.</a:t>
            </a:r>
          </a:p>
          <a:p>
            <a:pPr marL="0" indent="0">
              <a:buNone/>
            </a:pPr>
            <a:r>
              <a:rPr lang="el-GR" b="1" dirty="0"/>
              <a:t>Διευκόλυνση</a:t>
            </a:r>
            <a:r>
              <a:rPr lang="el-GR" dirty="0" smtClean="0"/>
              <a:t>: Πώς γίνεται κάτι πιο εύκολα.</a:t>
            </a:r>
            <a:endParaRPr lang="en-US" dirty="0"/>
          </a:p>
        </p:txBody>
      </p:sp>
    </p:spTree>
    <p:extLst>
      <p:ext uri="{BB962C8B-B14F-4D97-AF65-F5344CB8AC3E}">
        <p14:creationId xmlns:p14="http://schemas.microsoft.com/office/powerpoint/2010/main" val="2785611459"/>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 Δυναμική Αντιστροφή</a:t>
            </a:r>
            <a:endParaRPr lang="en-US" dirty="0"/>
          </a:p>
        </p:txBody>
      </p:sp>
      <p:sp>
        <p:nvSpPr>
          <p:cNvPr id="3" name="Content Placeholder 2"/>
          <p:cNvSpPr>
            <a:spLocks noGrp="1"/>
          </p:cNvSpPr>
          <p:nvPr>
            <p:ph idx="1"/>
          </p:nvPr>
        </p:nvSpPr>
        <p:spPr/>
        <p:txBody>
          <a:bodyPr/>
          <a:lstStyle/>
          <a:p>
            <a:pPr marL="0" indent="0">
              <a:buNone/>
            </a:pPr>
            <a:r>
              <a:rPr lang="el-GR" b="1" dirty="0" smtClean="0"/>
              <a:t>ΣΤΟΧΟΙ</a:t>
            </a:r>
            <a:r>
              <a:rPr lang="el-GR" dirty="0" smtClean="0"/>
              <a:t>:</a:t>
            </a:r>
          </a:p>
          <a:p>
            <a:r>
              <a:rPr lang="el-GR" dirty="0" smtClean="0"/>
              <a:t>Καλύτερος μυϊκός συντονισμός</a:t>
            </a:r>
          </a:p>
          <a:p>
            <a:r>
              <a:rPr lang="el-GR" dirty="0" smtClean="0"/>
              <a:t>Βελτίωση της μυϊκής αντοχής</a:t>
            </a:r>
          </a:p>
          <a:p>
            <a:r>
              <a:rPr lang="el-GR" dirty="0" smtClean="0"/>
              <a:t>Βελτίωση του ενεργητικού εύρους τροχιάς</a:t>
            </a:r>
          </a:p>
          <a:p>
            <a:r>
              <a:rPr lang="el-GR" dirty="0" smtClean="0"/>
              <a:t>Αύξηση τηης δύναμης</a:t>
            </a:r>
          </a:p>
          <a:p>
            <a:r>
              <a:rPr lang="el-GR" dirty="0" smtClean="0"/>
              <a:t>Μείωση της κόπωσης</a:t>
            </a:r>
          </a:p>
          <a:p>
            <a:r>
              <a:rPr lang="el-GR" dirty="0" smtClean="0"/>
              <a:t>Μείωση του μυϊκού τόνου</a:t>
            </a:r>
            <a:endParaRPr lang="en-US" dirty="0"/>
          </a:p>
        </p:txBody>
      </p:sp>
    </p:spTree>
    <p:extLst>
      <p:ext uri="{BB962C8B-B14F-4D97-AF65-F5344CB8AC3E}">
        <p14:creationId xmlns:p14="http://schemas.microsoft.com/office/powerpoint/2010/main" val="267848262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3. Δυναμική Αντιστροφή</a:t>
            </a:r>
            <a:endParaRPr lang="en-US" dirty="0"/>
          </a:p>
        </p:txBody>
      </p:sp>
      <p:sp>
        <p:nvSpPr>
          <p:cNvPr id="3" name="Content Placeholder 2"/>
          <p:cNvSpPr>
            <a:spLocks noGrp="1"/>
          </p:cNvSpPr>
          <p:nvPr>
            <p:ph idx="1"/>
          </p:nvPr>
        </p:nvSpPr>
        <p:spPr/>
        <p:txBody>
          <a:bodyPr/>
          <a:lstStyle/>
          <a:p>
            <a:pPr marL="0" indent="0">
              <a:buNone/>
            </a:pPr>
            <a:r>
              <a:rPr lang="el-GR" dirty="0" smtClean="0"/>
              <a:t>Με την αύξηση της ισχύος, της αντοχής και τη βελτίωση του συντονισμού, η δυναμική αντιστροφή μπορεί να φανεί χρήσιμη στο ΑΕΕ.</a:t>
            </a:r>
            <a:endParaRPr lang="en-US" dirty="0"/>
          </a:p>
        </p:txBody>
      </p:sp>
    </p:spTree>
    <p:extLst>
      <p:ext uri="{BB962C8B-B14F-4D97-AF65-F5344CB8AC3E}">
        <p14:creationId xmlns:p14="http://schemas.microsoft.com/office/powerpoint/2010/main" val="83716383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4. Σταθεροποίηση της Αντιστροφής(τεχνική ανταγωνιστών)</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l-GR" dirty="0" smtClean="0"/>
              <a:t>Περιλαμβάνει ισοτονικές συσπάσεις με μικρό εύρος κινήσεων, λόγω εφαρμογής αντίστασης που ακολουθείται από διαταγές τύπου «Σπρώξε με», «Μη με αφήσεις να σε νικήσω». </a:t>
            </a:r>
          </a:p>
          <a:p>
            <a:r>
              <a:rPr lang="el-GR" dirty="0" smtClean="0"/>
              <a:t>Ο θεραπευτής ξεκινά να προβάλλει αντίσταση και ο ασθενής βάζει δύναμη για να την υπερνικήσει.</a:t>
            </a:r>
          </a:p>
          <a:p>
            <a:r>
              <a:rPr lang="el-GR" dirty="0" smtClean="0"/>
              <a:t>Όταν κριθεί ότι εφαρμόστηκε αρκετή δύναμη, ο θεραπευτής αλλάζει λαβή και προβάλλει αντίσταση στην αντίθετη κατεύθυνση, χωρίς ξανά να επιτρέπεται μεγάλο εύρος κίνησης.</a:t>
            </a:r>
          </a:p>
          <a:p>
            <a:pPr marL="0" indent="0">
              <a:buNone/>
            </a:pPr>
            <a:endParaRPr lang="en-US" dirty="0"/>
          </a:p>
        </p:txBody>
      </p:sp>
    </p:spTree>
    <p:extLst>
      <p:ext uri="{BB962C8B-B14F-4D97-AF65-F5344CB8AC3E}">
        <p14:creationId xmlns:p14="http://schemas.microsoft.com/office/powerpoint/2010/main" val="247875939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4. Σταθεροποίηση της Αντιστροφής</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l-GR" b="1" dirty="0" smtClean="0"/>
              <a:t>ΣΤΟΧΟΙ:</a:t>
            </a:r>
          </a:p>
          <a:p>
            <a:r>
              <a:rPr lang="el-GR" dirty="0" smtClean="0"/>
              <a:t>Βελτίωση ισορροπιστικών αντιδράσεων</a:t>
            </a:r>
          </a:p>
          <a:p>
            <a:r>
              <a:rPr lang="el-GR" dirty="0" smtClean="0"/>
              <a:t>Βελτίωση σταθερότητας</a:t>
            </a:r>
          </a:p>
          <a:p>
            <a:r>
              <a:rPr lang="el-GR" dirty="0" smtClean="0"/>
              <a:t>Αύξηση της δύναμης</a:t>
            </a:r>
          </a:p>
          <a:p>
            <a:r>
              <a:rPr lang="el-GR" dirty="0" smtClean="0"/>
              <a:t>Καλύτερος συντονθσμός μεταξύ αγωνιστών και ανταγωνιστών μυών.</a:t>
            </a:r>
          </a:p>
          <a:p>
            <a:pPr marL="0" indent="0">
              <a:buNone/>
            </a:pPr>
            <a:r>
              <a:rPr lang="el-GR" dirty="0" smtClean="0"/>
              <a:t>Η τεχνική αυτή ενδείκνυται στη νόσο Πάρκινσον, εξαιτίας της έλλειψης συντονισμού και των μειωμένων ισορροπιστικών ικανοτήτων που παρατηρούναι σε αυτή τη νόσο.</a:t>
            </a:r>
            <a:endParaRPr lang="en-US" dirty="0"/>
          </a:p>
        </p:txBody>
      </p:sp>
    </p:spTree>
    <p:extLst>
      <p:ext uri="{BB962C8B-B14F-4D97-AF65-F5344CB8AC3E}">
        <p14:creationId xmlns:p14="http://schemas.microsoft.com/office/powerpoint/2010/main" val="25228232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5. Ρυθμική Σταθεροποίηση(τεχνική ανταγωνιστών)</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l-GR" dirty="0" smtClean="0"/>
              <a:t>Χαρακτηρίζεται από ισομετρικές συσπάσεις, οι οποίες διαδέχονται η μία την άλλη και δεν υπάρχει διάλειμμα μεταξύ τους.</a:t>
            </a:r>
          </a:p>
          <a:p>
            <a:r>
              <a:rPr lang="el-GR" dirty="0"/>
              <a:t> </a:t>
            </a:r>
            <a:r>
              <a:rPr lang="el-GR" dirty="0" smtClean="0"/>
              <a:t>Ο θεραπευτής βάζει ισομετρική αντίσταση αρχικά στους αγωνιστές, ίση με τη δύναμη του ασθενή. Δίνει στατικές οδηγίες, δηλαδή «κράτα αυτή τη θέση» καθώς σε αυτήν την τεχνική δεν υπάρχει καθόλου κίνηση.</a:t>
            </a:r>
          </a:p>
          <a:p>
            <a:r>
              <a:rPr lang="el-GR" dirty="0" smtClean="0"/>
              <a:t>Από τη στιγμή που κρατάει ικανοποιητικά τη θέση ο ασθενής, με αλλαγή των λαβών, του ζητείται αλλαγή της κατεύθυνσης της δύναμής του, με σκοπό να δουλέψουν οι ανταγωνιστές.</a:t>
            </a:r>
          </a:p>
          <a:p>
            <a:r>
              <a:rPr lang="el-GR" dirty="0" smtClean="0"/>
              <a:t>Η διαδικασία συνεχίζεται μέχρι η ανταπόκριση του ασθενούς να είναι η επιδιωκόμενη. </a:t>
            </a:r>
            <a:endParaRPr lang="en-US" dirty="0"/>
          </a:p>
        </p:txBody>
      </p:sp>
    </p:spTree>
    <p:extLst>
      <p:ext uri="{BB962C8B-B14F-4D97-AF65-F5344CB8AC3E}">
        <p14:creationId xmlns:p14="http://schemas.microsoft.com/office/powerpoint/2010/main" val="101409313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5. Ρυθμική Σταθεροποίηση</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l-GR" b="1" dirty="0" smtClean="0"/>
              <a:t>ΣΤΟΧΟΙ</a:t>
            </a:r>
            <a:r>
              <a:rPr lang="el-GR" dirty="0" smtClean="0"/>
              <a:t>:</a:t>
            </a:r>
          </a:p>
          <a:p>
            <a:r>
              <a:rPr lang="el-GR" dirty="0" smtClean="0"/>
              <a:t>Μείωση του πόνου</a:t>
            </a:r>
          </a:p>
          <a:p>
            <a:r>
              <a:rPr lang="el-GR" dirty="0" smtClean="0"/>
              <a:t>Αύξηση της δύναμης των μυϊκών ομάδων</a:t>
            </a:r>
          </a:p>
          <a:p>
            <a:r>
              <a:rPr lang="el-GR" dirty="0" smtClean="0"/>
              <a:t>Αύξηση του εύρους τροχιάς της κίνησης</a:t>
            </a:r>
          </a:p>
          <a:p>
            <a:r>
              <a:rPr lang="el-GR" dirty="0" smtClean="0"/>
              <a:t>Βελτίωση της ισορροπίας</a:t>
            </a:r>
          </a:p>
          <a:p>
            <a:pPr marL="0" indent="0">
              <a:buNone/>
            </a:pPr>
            <a:r>
              <a:rPr lang="el-GR" b="1" dirty="0" smtClean="0"/>
              <a:t>ΑΝΤΕΝΔΕΙΞΕΙΣ</a:t>
            </a:r>
            <a:r>
              <a:rPr lang="el-GR" dirty="0" smtClean="0"/>
              <a:t>:</a:t>
            </a:r>
          </a:p>
          <a:p>
            <a:pPr marL="0" indent="0">
              <a:buNone/>
            </a:pPr>
            <a:r>
              <a:rPr lang="el-GR" dirty="0" smtClean="0"/>
              <a:t>Αποκλείονται απ’ αυτή τη θεραπεία ασθενείς με Πάρκινσον και ασθενείς μεγάλοι σε ηλικία. Επίσεις άτομα με προβλήματα στο παρεγκεφαλιδικό τμήμα του εγκεφάλου υπάρχει περίπτωση να δυσκολευτούν να εκτελέσουν τις οδηγίες που τους δίνονται.</a:t>
            </a:r>
            <a:endParaRPr lang="en-US" dirty="0"/>
          </a:p>
        </p:txBody>
      </p:sp>
    </p:spTree>
    <p:extLst>
      <p:ext uri="{BB962C8B-B14F-4D97-AF65-F5344CB8AC3E}">
        <p14:creationId xmlns:p14="http://schemas.microsoft.com/office/powerpoint/2010/main" val="52821047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5. Ρυθμική Σταθεροποίηση</a:t>
            </a:r>
            <a:endParaRPr lang="en-US" dirty="0"/>
          </a:p>
        </p:txBody>
      </p:sp>
      <p:sp>
        <p:nvSpPr>
          <p:cNvPr id="3" name="Content Placeholder 2"/>
          <p:cNvSpPr>
            <a:spLocks noGrp="1"/>
          </p:cNvSpPr>
          <p:nvPr>
            <p:ph idx="1"/>
          </p:nvPr>
        </p:nvSpPr>
        <p:spPr/>
        <p:txBody>
          <a:bodyPr>
            <a:normAutofit/>
          </a:bodyPr>
          <a:lstStyle/>
          <a:p>
            <a:pPr marL="0" indent="0">
              <a:buNone/>
            </a:pPr>
            <a:r>
              <a:rPr lang="el-GR" dirty="0" smtClean="0"/>
              <a:t>Στους ασθενείς με Σκλήρυνση χρησιμεύει καθώς:</a:t>
            </a:r>
          </a:p>
          <a:p>
            <a:r>
              <a:rPr lang="el-GR" dirty="0" smtClean="0"/>
              <a:t>Αυξάνει τη σταθερότητα της κίνησης</a:t>
            </a:r>
          </a:p>
          <a:p>
            <a:r>
              <a:rPr lang="el-GR" dirty="0" smtClean="0"/>
              <a:t>Αυξάνει το εύρος τροχιάς της κίνησης</a:t>
            </a:r>
          </a:p>
          <a:p>
            <a:pPr marL="0" indent="0">
              <a:buNone/>
            </a:pPr>
            <a:r>
              <a:rPr lang="el-GR" dirty="0" smtClean="0"/>
              <a:t>Στους ασθενείς με Α.Ε.Ε. χρησιμεύει καθώς:</a:t>
            </a:r>
          </a:p>
          <a:p>
            <a:r>
              <a:rPr lang="el-GR" dirty="0" smtClean="0"/>
              <a:t>Αυξάνει το εύρος τροχιάς της κίνησης</a:t>
            </a:r>
          </a:p>
          <a:p>
            <a:r>
              <a:rPr lang="el-GR" dirty="0" smtClean="0"/>
              <a:t>Αυξάνει την αντοχή</a:t>
            </a:r>
          </a:p>
          <a:p>
            <a:r>
              <a:rPr lang="el-GR" dirty="0" smtClean="0"/>
              <a:t>Αυξάνει τη δύναμη</a:t>
            </a:r>
            <a:endParaRPr lang="en-US" dirty="0"/>
          </a:p>
        </p:txBody>
      </p:sp>
    </p:spTree>
    <p:extLst>
      <p:ext uri="{BB962C8B-B14F-4D97-AF65-F5344CB8AC3E}">
        <p14:creationId xmlns:p14="http://schemas.microsoft.com/office/powerpoint/2010/main" val="24845640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smtClean="0"/>
              <a:t>6. Δυναμική Ταλαντωτή Διάταση</a:t>
            </a:r>
            <a:endParaRPr lang="en-US" dirty="0"/>
          </a:p>
        </p:txBody>
      </p:sp>
      <p:sp>
        <p:nvSpPr>
          <p:cNvPr id="3" name="Content Placeholder 2"/>
          <p:cNvSpPr>
            <a:spLocks noGrp="1"/>
          </p:cNvSpPr>
          <p:nvPr>
            <p:ph idx="1"/>
          </p:nvPr>
        </p:nvSpPr>
        <p:spPr/>
        <p:txBody>
          <a:bodyPr/>
          <a:lstStyle/>
          <a:p>
            <a:pPr marL="0" indent="0">
              <a:buNone/>
            </a:pPr>
            <a:r>
              <a:rPr lang="el-GR" dirty="0" smtClean="0"/>
              <a:t>Είναι μία τροποποιημένη τεχνική, στην οποία ο αγωνιστής μυς παράγει τη δυναμική ισχύ στον αντίθετο μυ. Αποτελείται από δυναμικά, ταλαντευόμενα και παθητικά τεντώματα. </a:t>
            </a:r>
          </a:p>
          <a:p>
            <a:pPr marL="0" indent="0">
              <a:buNone/>
            </a:pPr>
            <a:r>
              <a:rPr lang="el-GR" b="1" dirty="0" smtClean="0"/>
              <a:t>ΣΤΟΧΟΙ</a:t>
            </a:r>
            <a:r>
              <a:rPr lang="el-GR" dirty="0" smtClean="0"/>
              <a:t>:</a:t>
            </a:r>
          </a:p>
          <a:p>
            <a:r>
              <a:rPr lang="el-GR" dirty="0" smtClean="0"/>
              <a:t>Επίτευξη μεγαλύτερου εύρους κίνησης</a:t>
            </a:r>
          </a:p>
          <a:p>
            <a:r>
              <a:rPr lang="el-GR" dirty="0" smtClean="0"/>
              <a:t>Βελτίωση λειτουργίας ανταγωνιστών μυών</a:t>
            </a:r>
            <a:endParaRPr lang="en-US" dirty="0"/>
          </a:p>
        </p:txBody>
      </p:sp>
    </p:spTree>
    <p:extLst>
      <p:ext uri="{BB962C8B-B14F-4D97-AF65-F5344CB8AC3E}">
        <p14:creationId xmlns:p14="http://schemas.microsoft.com/office/powerpoint/2010/main" val="17499775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6. Δυναμική Ταλαντωτή Διάταση</a:t>
            </a:r>
            <a:endParaRPr lang="en-US" dirty="0"/>
          </a:p>
        </p:txBody>
      </p:sp>
      <p:sp>
        <p:nvSpPr>
          <p:cNvPr id="3" name="Content Placeholder 2"/>
          <p:cNvSpPr>
            <a:spLocks noGrp="1"/>
          </p:cNvSpPr>
          <p:nvPr>
            <p:ph idx="1"/>
          </p:nvPr>
        </p:nvSpPr>
        <p:spPr/>
        <p:txBody>
          <a:bodyPr>
            <a:normAutofit fontScale="92500" lnSpcReduction="20000"/>
          </a:bodyPr>
          <a:lstStyle/>
          <a:p>
            <a:r>
              <a:rPr lang="el-GR" dirty="0" smtClean="0"/>
              <a:t>Η εφαρμογή της τεχνικής γίνεται με τον ασθενή σε ύπτια θέση και ο θεραπευτής να σηκώνει παθητικά το πόδι στο σημείο της πρώτης αίσθησης ενός τεντώματος.</a:t>
            </a:r>
          </a:p>
          <a:p>
            <a:r>
              <a:rPr lang="el-GR" dirty="0" smtClean="0"/>
              <a:t> Έπειτα ο ασθενής βοηθά στο τέντωμα συσπώντας τους καμπτήρες του ισχύου, ενώ οι εκτατικοί μυς του γόνατος διατυρούνται στη θέση της έκτασης του γόνατος.</a:t>
            </a:r>
          </a:p>
          <a:p>
            <a:r>
              <a:rPr lang="el-GR" dirty="0" smtClean="0"/>
              <a:t>Μπορεί να εφαρμοστεί μια παθητική διάταση 2 δευτερολέπτων στο τέλος του εύρους. Ο συνολικός χρόνος της διάτασης είναι 60 δευτερόλεπτα. </a:t>
            </a:r>
            <a:endParaRPr lang="en-US" dirty="0"/>
          </a:p>
        </p:txBody>
      </p:sp>
    </p:spTree>
    <p:extLst>
      <p:ext uri="{BB962C8B-B14F-4D97-AF65-F5344CB8AC3E}">
        <p14:creationId xmlns:p14="http://schemas.microsoft.com/office/powerpoint/2010/main" val="302486073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6. Δυναμική Ταλαντωτή Διάταση</a:t>
            </a:r>
            <a:endParaRPr lang="en-US" dirty="0"/>
          </a:p>
        </p:txBody>
      </p:sp>
      <p:sp>
        <p:nvSpPr>
          <p:cNvPr id="3" name="Content Placeholder 2"/>
          <p:cNvSpPr>
            <a:spLocks noGrp="1"/>
          </p:cNvSpPr>
          <p:nvPr>
            <p:ph idx="1"/>
          </p:nvPr>
        </p:nvSpPr>
        <p:spPr/>
        <p:txBody>
          <a:bodyPr/>
          <a:lstStyle/>
          <a:p>
            <a:pPr marL="0" indent="0">
              <a:buNone/>
            </a:pPr>
            <a:r>
              <a:rPr lang="el-GR" dirty="0" smtClean="0"/>
              <a:t>Μπορεί να εφαρμοστεί σε όλες τις νευρολογικές παθήσεις ιδιαίτερα σε ασθενείς με βραχύνσεις ή συρρικνώσεις στα άκρα,, που δυσκολεύονται σε όλο το εύρος τροχιάς. Επίσης δεν παίζει ρόλο η μυϊκή ισχύς, καθώς οι κινήσεις γίνονται παθητικά.</a:t>
            </a:r>
            <a:endParaRPr lang="en-US" dirty="0"/>
          </a:p>
        </p:txBody>
      </p:sp>
    </p:spTree>
    <p:extLst>
      <p:ext uri="{BB962C8B-B14F-4D97-AF65-F5344CB8AC3E}">
        <p14:creationId xmlns:p14="http://schemas.microsoft.com/office/powerpoint/2010/main" val="22157958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Ορισμός </a:t>
            </a:r>
            <a:r>
              <a:rPr lang="en-US" dirty="0" smtClean="0"/>
              <a:t>PNF</a:t>
            </a:r>
            <a:endParaRPr lang="en-US" dirty="0"/>
          </a:p>
        </p:txBody>
      </p:sp>
      <p:sp>
        <p:nvSpPr>
          <p:cNvPr id="3" name="Content Placeholder 2"/>
          <p:cNvSpPr>
            <a:spLocks noGrp="1"/>
          </p:cNvSpPr>
          <p:nvPr>
            <p:ph idx="1"/>
          </p:nvPr>
        </p:nvSpPr>
        <p:spPr/>
        <p:txBody>
          <a:bodyPr/>
          <a:lstStyle/>
          <a:p>
            <a:pPr marL="0" indent="0" algn="just">
              <a:buNone/>
            </a:pPr>
            <a:r>
              <a:rPr lang="el-GR" dirty="0" smtClean="0"/>
              <a:t>Είναι τεχνικές που στηρίζονται στην πλαστικότητα του εγκεφάλου και στην ιδιότητά του να προσλαμβάνει ερεθίσματα από το περιβάλλον και να αντιδρά σε αυτά όπως έχει γενετικά προκαθοριστεί.</a:t>
            </a:r>
            <a:endParaRPr lang="en-US" dirty="0" smtClean="0"/>
          </a:p>
        </p:txBody>
      </p:sp>
    </p:spTree>
    <p:extLst>
      <p:ext uri="{BB962C8B-B14F-4D97-AF65-F5344CB8AC3E}">
        <p14:creationId xmlns:p14="http://schemas.microsoft.com/office/powerpoint/2010/main" val="38847301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7. Σφίξε - Χαλάρωσε</a:t>
            </a:r>
            <a:endParaRPr lang="en-US" dirty="0"/>
          </a:p>
        </p:txBody>
      </p:sp>
      <p:sp>
        <p:nvSpPr>
          <p:cNvPr id="3" name="Content Placeholder 2"/>
          <p:cNvSpPr>
            <a:spLocks noGrp="1"/>
          </p:cNvSpPr>
          <p:nvPr>
            <p:ph idx="1"/>
          </p:nvPr>
        </p:nvSpPr>
        <p:spPr/>
        <p:txBody>
          <a:bodyPr>
            <a:normAutofit/>
          </a:bodyPr>
          <a:lstStyle/>
          <a:p>
            <a:pPr marL="0" indent="0">
              <a:buNone/>
            </a:pPr>
            <a:r>
              <a:rPr lang="el-GR" dirty="0" smtClean="0"/>
              <a:t>Θεωρείται μια από τις πιο ασφαλείς και αποτετεσματικές τεχνικές </a:t>
            </a:r>
            <a:r>
              <a:rPr lang="el-GR" u="sng" dirty="0" smtClean="0"/>
              <a:t>διατάσεων</a:t>
            </a:r>
            <a:r>
              <a:rPr lang="el-GR" dirty="0" smtClean="0"/>
              <a:t>. Βασίζεται στην αντανακλαστική δράση των τενώντιων οργάνων </a:t>
            </a:r>
            <a:r>
              <a:rPr lang="en-US" dirty="0" smtClean="0"/>
              <a:t>Golgi</a:t>
            </a:r>
            <a:r>
              <a:rPr lang="el-GR" dirty="0" smtClean="0"/>
              <a:t> μετά από την εφαρμογή ισομετρικής τάσης. Στη συνέχεια, οι κινητικοί νευρώνες του ενεργοποιημένου μυός εξασθενούν και έτσι μειώνεται η μυϊκή ένταση. </a:t>
            </a:r>
          </a:p>
          <a:p>
            <a:pPr marL="0" indent="0">
              <a:buNone/>
            </a:pPr>
            <a:endParaRPr lang="en-US" dirty="0"/>
          </a:p>
        </p:txBody>
      </p:sp>
    </p:spTree>
    <p:extLst>
      <p:ext uri="{BB962C8B-B14F-4D97-AF65-F5344CB8AC3E}">
        <p14:creationId xmlns:p14="http://schemas.microsoft.com/office/powerpoint/2010/main" val="67340117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7. Σφίξε - Χαλάρωσε</a:t>
            </a:r>
            <a:endParaRPr lang="en-US" dirty="0"/>
          </a:p>
        </p:txBody>
      </p:sp>
      <p:sp>
        <p:nvSpPr>
          <p:cNvPr id="3" name="Content Placeholder 2"/>
          <p:cNvSpPr>
            <a:spLocks noGrp="1"/>
          </p:cNvSpPr>
          <p:nvPr>
            <p:ph idx="1"/>
          </p:nvPr>
        </p:nvSpPr>
        <p:spPr/>
        <p:txBody>
          <a:bodyPr>
            <a:normAutofit fontScale="92500" lnSpcReduction="10000"/>
          </a:bodyPr>
          <a:lstStyle/>
          <a:p>
            <a:r>
              <a:rPr lang="el-GR" dirty="0" smtClean="0"/>
              <a:t>Η εφαρμογή της τεχνικής γίνεται με τον θεραπευτή να κινεί την άρθρωση ή το τμήμα του σώματος στο τέλος του παθητικού εύρους της κίνησης ζητώντας από τον ασθενή να πραγματοποιήσει μια ισχυρή σύσπαση των βραχυσμένων μυών.</a:t>
            </a:r>
          </a:p>
          <a:p>
            <a:r>
              <a:rPr lang="el-GR" dirty="0" smtClean="0"/>
              <a:t> Έπειτα ζητάει από τον ασθενή να χαλαρώσει με αποτέλεσμα το εύρος να αυξηθεί είτε ενεργητικά είτε παθητικά. </a:t>
            </a:r>
          </a:p>
          <a:p>
            <a:r>
              <a:rPr lang="el-GR" dirty="0" smtClean="0"/>
              <a:t>Η διαδικασία επαναλαμβάνεται μέχρι να εξασκηθεί το νέο εύρος. </a:t>
            </a:r>
          </a:p>
          <a:p>
            <a:pPr marL="0" indent="0">
              <a:buNone/>
            </a:pPr>
            <a:endParaRPr lang="el-GR" dirty="0"/>
          </a:p>
          <a:p>
            <a:pPr marL="0" indent="0">
              <a:buNone/>
            </a:pPr>
            <a:endParaRPr lang="el-GR" dirty="0"/>
          </a:p>
          <a:p>
            <a:pPr marL="0" indent="0">
              <a:buNone/>
            </a:pPr>
            <a:endParaRPr lang="en-US" dirty="0"/>
          </a:p>
        </p:txBody>
      </p:sp>
    </p:spTree>
    <p:extLst>
      <p:ext uri="{BB962C8B-B14F-4D97-AF65-F5344CB8AC3E}">
        <p14:creationId xmlns:p14="http://schemas.microsoft.com/office/powerpoint/2010/main" val="473846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7. Σφίξε - Χαλάρωσε</a:t>
            </a:r>
            <a:endParaRPr lang="en-US" dirty="0"/>
          </a:p>
        </p:txBody>
      </p:sp>
      <p:sp>
        <p:nvSpPr>
          <p:cNvPr id="3" name="Content Placeholder 2"/>
          <p:cNvSpPr>
            <a:spLocks noGrp="1"/>
          </p:cNvSpPr>
          <p:nvPr>
            <p:ph idx="1"/>
          </p:nvPr>
        </p:nvSpPr>
        <p:spPr/>
        <p:txBody>
          <a:bodyPr/>
          <a:lstStyle/>
          <a:p>
            <a:pPr marL="0" indent="0">
              <a:buNone/>
            </a:pPr>
            <a:r>
              <a:rPr lang="el-GR" b="1" dirty="0"/>
              <a:t>ΣΤΟΧΟΙ</a:t>
            </a:r>
            <a:r>
              <a:rPr lang="el-GR" dirty="0"/>
              <a:t>:</a:t>
            </a:r>
          </a:p>
          <a:p>
            <a:r>
              <a:rPr lang="el-GR" dirty="0"/>
              <a:t>Αύξηση παθητικού εύρους κίνησης</a:t>
            </a:r>
          </a:p>
          <a:p>
            <a:r>
              <a:rPr lang="el-GR" dirty="0"/>
              <a:t>Έλεγχος ισορροπίας </a:t>
            </a:r>
          </a:p>
          <a:p>
            <a:pPr marL="0" indent="0">
              <a:buNone/>
            </a:pPr>
            <a:r>
              <a:rPr lang="el-GR" b="1" dirty="0" smtClean="0"/>
              <a:t>Ενδείκνυται</a:t>
            </a:r>
            <a:r>
              <a:rPr lang="el-GR" dirty="0" smtClean="0"/>
              <a:t> για όλους τους νευρολογικούς ασθενείς, ιδιαίτερα σε ασθενείς με αυξημένη μυϊκή τάση και βραχύνσεις, όπως ασθενείς με Α.Ε.Ε. και σθενείς που πάσχουν από Πάρκινσον.</a:t>
            </a:r>
            <a:endParaRPr lang="en-US" dirty="0"/>
          </a:p>
        </p:txBody>
      </p:sp>
    </p:spTree>
    <p:extLst>
      <p:ext uri="{BB962C8B-B14F-4D97-AF65-F5344CB8AC3E}">
        <p14:creationId xmlns:p14="http://schemas.microsoft.com/office/powerpoint/2010/main" val="31092895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8. Κράτα - Χαλάρωσε</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l-GR" dirty="0" smtClean="0"/>
              <a:t>Παρόμοια με το Σφίξε – Χαλάρωσε, κυρίως χρησιμοποιήται όταν ο αγωνιστής είναι πολύ αδύναμος για να ενεργοποιηθεί σωστά.</a:t>
            </a:r>
          </a:p>
          <a:p>
            <a:r>
              <a:rPr lang="el-GR" dirty="0" smtClean="0"/>
              <a:t>Η εφαρμογή της τεχνικής γίνεται με τον θεραπευτή να κινεί την άρθρωση ή το τμήμα του σώματος στο τέλος του παθητικού εύρους της κίνησης  ζητώντας απ’ τον ασθενή μία ισομετρική σύσπαση των βραχυσμένων μυών. Η αντίσταση αυξάνεται σταθερά από το θεραπευτή. </a:t>
            </a:r>
          </a:p>
          <a:p>
            <a:r>
              <a:rPr lang="el-GR" dirty="0" smtClean="0"/>
              <a:t>Έπειτα ζητάει απ’τον ασθενή να χαλαρώσει με αποτέλεσμα το εύρος να αυξηθεί είτε ενεργητικά είτε παθητικά. </a:t>
            </a:r>
          </a:p>
          <a:p>
            <a:r>
              <a:rPr lang="el-GR" dirty="0" smtClean="0"/>
              <a:t>Η διαδικασία επαναλαμβάνεται μέχρι να εξασκηθεί το νέο εύρος. </a:t>
            </a:r>
          </a:p>
        </p:txBody>
      </p:sp>
    </p:spTree>
    <p:extLst>
      <p:ext uri="{BB962C8B-B14F-4D97-AF65-F5344CB8AC3E}">
        <p14:creationId xmlns:p14="http://schemas.microsoft.com/office/powerpoint/2010/main" val="108555117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8. Κράτα - Χαλάρωσε</a:t>
            </a:r>
            <a:endParaRPr lang="en-US" dirty="0"/>
          </a:p>
        </p:txBody>
      </p:sp>
      <p:sp>
        <p:nvSpPr>
          <p:cNvPr id="3" name="Content Placeholder 2"/>
          <p:cNvSpPr>
            <a:spLocks noGrp="1"/>
          </p:cNvSpPr>
          <p:nvPr>
            <p:ph idx="1"/>
          </p:nvPr>
        </p:nvSpPr>
        <p:spPr/>
        <p:txBody>
          <a:bodyPr/>
          <a:lstStyle/>
          <a:p>
            <a:pPr marL="0" indent="0">
              <a:buNone/>
            </a:pPr>
            <a:r>
              <a:rPr lang="el-GR" b="1" dirty="0"/>
              <a:t>ΣΤΟΧΟΙ</a:t>
            </a:r>
            <a:r>
              <a:rPr lang="el-GR" dirty="0"/>
              <a:t>:</a:t>
            </a:r>
          </a:p>
          <a:p>
            <a:r>
              <a:rPr lang="el-GR" dirty="0"/>
              <a:t>Αύξηση παθητικού εύρους κίνησης</a:t>
            </a:r>
          </a:p>
          <a:p>
            <a:r>
              <a:rPr lang="el-GR" dirty="0"/>
              <a:t>Μείωση πόνου</a:t>
            </a:r>
          </a:p>
          <a:p>
            <a:pPr marL="0" indent="0">
              <a:buNone/>
            </a:pPr>
            <a:r>
              <a:rPr lang="el-GR" dirty="0"/>
              <a:t>Για τη μείωση του πόνου,  ο ασθενής  βρίσκεται σε άνετη θέση και ο θεραπευτής αντιστέκεται σε μία ισομετρική συστολή των μυών που επηρεάζουν το επώδυνο τμήμα του σώματος.</a:t>
            </a:r>
            <a:endParaRPr lang="en-US" dirty="0"/>
          </a:p>
          <a:p>
            <a:pPr marL="0" indent="0">
              <a:buNone/>
            </a:pPr>
            <a:endParaRPr lang="en-US" dirty="0"/>
          </a:p>
        </p:txBody>
      </p:sp>
    </p:spTree>
    <p:extLst>
      <p:ext uri="{BB962C8B-B14F-4D97-AF65-F5344CB8AC3E}">
        <p14:creationId xmlns:p14="http://schemas.microsoft.com/office/powerpoint/2010/main" val="104597663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8. Κράτα - Χαλάρωσε</a:t>
            </a:r>
            <a:endParaRPr lang="en-US" dirty="0"/>
          </a:p>
        </p:txBody>
      </p:sp>
      <p:sp>
        <p:nvSpPr>
          <p:cNvPr id="3" name="Content Placeholder 2"/>
          <p:cNvSpPr>
            <a:spLocks noGrp="1"/>
          </p:cNvSpPr>
          <p:nvPr>
            <p:ph idx="1"/>
          </p:nvPr>
        </p:nvSpPr>
        <p:spPr/>
        <p:txBody>
          <a:bodyPr/>
          <a:lstStyle/>
          <a:p>
            <a:pPr marL="0" indent="0">
              <a:buNone/>
            </a:pPr>
            <a:r>
              <a:rPr lang="el-GR" b="1" dirty="0" smtClean="0"/>
              <a:t>Ενδείξεις</a:t>
            </a:r>
            <a:r>
              <a:rPr lang="el-GR" dirty="0" smtClean="0"/>
              <a:t>:</a:t>
            </a:r>
          </a:p>
          <a:p>
            <a:r>
              <a:rPr lang="el-GR" dirty="0" smtClean="0"/>
              <a:t>Μειωμένο παθητικό εύρος κίνησης</a:t>
            </a:r>
          </a:p>
          <a:p>
            <a:r>
              <a:rPr lang="el-GR" dirty="0" smtClean="0"/>
              <a:t>Πόνος</a:t>
            </a:r>
          </a:p>
          <a:p>
            <a:r>
              <a:rPr lang="el-GR" dirty="0" smtClean="0"/>
              <a:t>Ισοτονικές συσπάσεις του ασθενούς</a:t>
            </a:r>
          </a:p>
          <a:p>
            <a:pPr marL="0" indent="0">
              <a:buNone/>
            </a:pPr>
            <a:r>
              <a:rPr lang="el-GR" b="1" dirty="0" smtClean="0"/>
              <a:t>Αντενδείξεις:</a:t>
            </a:r>
          </a:p>
          <a:p>
            <a:pPr marL="0" indent="0">
              <a:buNone/>
            </a:pPr>
            <a:r>
              <a:rPr lang="el-GR" dirty="0" smtClean="0"/>
              <a:t>Η μόνη αντένδειξη είναι ο ασθενής να ην μπορεί να πραγματοποιεί ισομετρικές συσπάσεις.</a:t>
            </a:r>
            <a:endParaRPr lang="en-US" dirty="0"/>
          </a:p>
        </p:txBody>
      </p:sp>
    </p:spTree>
    <p:extLst>
      <p:ext uri="{BB962C8B-B14F-4D97-AF65-F5344CB8AC3E}">
        <p14:creationId xmlns:p14="http://schemas.microsoft.com/office/powerpoint/2010/main" val="227644669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9. Αντιγραφή</a:t>
            </a:r>
            <a:endParaRPr lang="en-US" dirty="0"/>
          </a:p>
        </p:txBody>
      </p:sp>
      <p:sp>
        <p:nvSpPr>
          <p:cNvPr id="3" name="Content Placeholder 2"/>
          <p:cNvSpPr>
            <a:spLocks noGrp="1"/>
          </p:cNvSpPr>
          <p:nvPr>
            <p:ph idx="1"/>
          </p:nvPr>
        </p:nvSpPr>
        <p:spPr/>
        <p:txBody>
          <a:bodyPr>
            <a:normAutofit/>
          </a:bodyPr>
          <a:lstStyle/>
          <a:p>
            <a:pPr marL="0" indent="0">
              <a:buNone/>
            </a:pPr>
            <a:r>
              <a:rPr lang="el-GR" dirty="0" smtClean="0"/>
              <a:t>Τεχνική που διευκολύνει την κινητική εκμαθηση των λειτουργικών δραστηριοτήτων.</a:t>
            </a:r>
          </a:p>
          <a:p>
            <a:pPr marL="0" indent="0">
              <a:buNone/>
            </a:pPr>
            <a:r>
              <a:rPr lang="el-GR" dirty="0" smtClean="0"/>
              <a:t>Στόχοι:</a:t>
            </a:r>
          </a:p>
          <a:p>
            <a:r>
              <a:rPr lang="el-GR" dirty="0" smtClean="0"/>
              <a:t>Ο ασθενής να διδαχτεί την τελική θέση της κίνησης</a:t>
            </a:r>
          </a:p>
          <a:p>
            <a:r>
              <a:rPr lang="el-GR" dirty="0" smtClean="0"/>
              <a:t>Ο ασθενής να διδαχτεί το λειτουργικό στόχο της κίνησης</a:t>
            </a:r>
          </a:p>
          <a:p>
            <a:r>
              <a:rPr lang="el-GR" dirty="0" smtClean="0"/>
              <a:t>Βελτίωση αίσθησης της κίνησης</a:t>
            </a:r>
          </a:p>
          <a:p>
            <a:pPr marL="0" indent="0">
              <a:buNone/>
            </a:pPr>
            <a:endParaRPr lang="en-US" dirty="0"/>
          </a:p>
        </p:txBody>
      </p:sp>
    </p:spTree>
    <p:extLst>
      <p:ext uri="{BB962C8B-B14F-4D97-AF65-F5344CB8AC3E}">
        <p14:creationId xmlns:p14="http://schemas.microsoft.com/office/powerpoint/2010/main" val="147592938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9. Αντιγραφή</a:t>
            </a:r>
            <a:endParaRPr lang="en-US" dirty="0"/>
          </a:p>
        </p:txBody>
      </p:sp>
      <p:sp>
        <p:nvSpPr>
          <p:cNvPr id="3" name="Content Placeholder 2"/>
          <p:cNvSpPr>
            <a:spLocks noGrp="1"/>
          </p:cNvSpPr>
          <p:nvPr>
            <p:ph idx="1"/>
          </p:nvPr>
        </p:nvSpPr>
        <p:spPr/>
        <p:txBody>
          <a:bodyPr>
            <a:normAutofit fontScale="77500" lnSpcReduction="20000"/>
          </a:bodyPr>
          <a:lstStyle/>
          <a:p>
            <a:r>
              <a:rPr lang="el-GR" dirty="0" smtClean="0"/>
              <a:t>Η εφαρμογή της τεχνικής γίνεται με το θεραπευτή να τοποθετεί τον ασθενή στην τελική θέση της δραστηριότητας, όπου όλοι οι μύες είναι βραχυμένοι.</a:t>
            </a:r>
          </a:p>
          <a:p>
            <a:r>
              <a:rPr lang="el-GR" dirty="0" smtClean="0"/>
              <a:t> Ο ασθενής να παραμείνει σε αυτή τη θέση, ενώ ο θεραπευτής εφαρμόζει αντίσταση προς όλες τις κατευθύνσεις του σχήματος αυτού. </a:t>
            </a:r>
          </a:p>
          <a:p>
            <a:r>
              <a:rPr lang="el-GR" dirty="0" smtClean="0"/>
              <a:t>Έπειτα του ζητάει να χαλαρώσει και τον κινεί παθητικά λίγο προς την αντίθετη κατεύθυνση και τότε ο ασθενής πρέπει να επιστρέψει στην τελική θέση. </a:t>
            </a:r>
          </a:p>
          <a:p>
            <a:r>
              <a:rPr lang="el-GR" dirty="0" smtClean="0"/>
              <a:t>Για κάθε επανάληψη της κίνησης ο θεραπευτής αρχίζει από μια θέση πιο μακρυνή από την αρχική και στο τέλος ο ασθενής θα πρέπει να εκτελεί μόνος του την κίνηση. </a:t>
            </a:r>
            <a:endParaRPr lang="en-US" dirty="0"/>
          </a:p>
        </p:txBody>
      </p:sp>
    </p:spTree>
    <p:extLst>
      <p:ext uri="{BB962C8B-B14F-4D97-AF65-F5344CB8AC3E}">
        <p14:creationId xmlns:p14="http://schemas.microsoft.com/office/powerpoint/2010/main" val="130597805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9. Αντιγραφή</a:t>
            </a:r>
            <a:endParaRPr lang="en-US" dirty="0"/>
          </a:p>
        </p:txBody>
      </p:sp>
      <p:sp>
        <p:nvSpPr>
          <p:cNvPr id="3" name="Content Placeholder 2"/>
          <p:cNvSpPr>
            <a:spLocks noGrp="1"/>
          </p:cNvSpPr>
          <p:nvPr>
            <p:ph idx="1"/>
          </p:nvPr>
        </p:nvSpPr>
        <p:spPr/>
        <p:txBody>
          <a:bodyPr/>
          <a:lstStyle/>
          <a:p>
            <a:pPr marL="0" indent="0">
              <a:buNone/>
            </a:pPr>
            <a:r>
              <a:rPr lang="el-GR" dirty="0" smtClean="0"/>
              <a:t>Μπορεί να εφαρμοστεί σε όλους τους νευρολογικούς ασθενείς που έχουν μυϊκή ισχύ 3 και πάνω, αφού μα αυτήν την τεχνική προσφέρουμε μυϊκή ενδυνάμωση. Ιδιαίτερη προσοχή χρειάζεται στην κατάσταση του ασθενή, να μην έχει πρόσφατο εγκεφαλικό επεισόδιο, ή κάποιο πρόβλημα που σχετίζεται με την καρδιά του.</a:t>
            </a:r>
            <a:endParaRPr lang="en-US" dirty="0"/>
          </a:p>
        </p:txBody>
      </p:sp>
    </p:spTree>
    <p:extLst>
      <p:ext uri="{BB962C8B-B14F-4D97-AF65-F5344CB8AC3E}">
        <p14:creationId xmlns:p14="http://schemas.microsoft.com/office/powerpoint/2010/main" val="34222705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l-GR" dirty="0" smtClean="0"/>
              <a:t>Υποστηρίζει ότι ανεξάρτητα από την αναπηρία, υπάρχουν αναξιοποίητες δυνατότητες στον ασθενή. Χρησιμοποιούνται τρισδιάστατα κινητικά πρότυπα, που προσομοιάζουν στις κινήσεις της καθημερινότητας. Χρησιμοποιεί σπειροειδή, διαγώνια μοτίβα(σχήματα) όμοια με τη μυϊκή διάταξη.</a:t>
            </a:r>
            <a:endParaRPr lang="en-US" dirty="0"/>
          </a:p>
        </p:txBody>
      </p:sp>
    </p:spTree>
    <p:extLst>
      <p:ext uri="{BB962C8B-B14F-4D97-AF65-F5344CB8AC3E}">
        <p14:creationId xmlns:p14="http://schemas.microsoft.com/office/powerpoint/2010/main" val="29918274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Αρχές</a:t>
            </a:r>
            <a:r>
              <a:rPr lang="en-US" dirty="0" smtClean="0"/>
              <a:t> PNF</a:t>
            </a:r>
            <a:endParaRPr lang="en-US" dirty="0"/>
          </a:p>
        </p:txBody>
      </p:sp>
      <p:sp>
        <p:nvSpPr>
          <p:cNvPr id="3" name="Content Placeholder 2"/>
          <p:cNvSpPr>
            <a:spLocks noGrp="1"/>
          </p:cNvSpPr>
          <p:nvPr>
            <p:ph idx="1"/>
          </p:nvPr>
        </p:nvSpPr>
        <p:spPr/>
        <p:txBody>
          <a:bodyPr/>
          <a:lstStyle/>
          <a:p>
            <a:pPr marL="514350" indent="-514350">
              <a:buFont typeface="+mj-lt"/>
              <a:buAutoNum type="arabicPeriod"/>
            </a:pPr>
            <a:r>
              <a:rPr lang="el-GR" dirty="0" smtClean="0"/>
              <a:t>Θετική προσέγγιση</a:t>
            </a:r>
          </a:p>
          <a:p>
            <a:pPr marL="514350" indent="-514350">
              <a:buFont typeface="+mj-lt"/>
              <a:buAutoNum type="arabicPeriod"/>
            </a:pPr>
            <a:r>
              <a:rPr lang="el-GR" dirty="0" smtClean="0"/>
              <a:t>Ολιστική προσέγγιση</a:t>
            </a:r>
          </a:p>
          <a:p>
            <a:pPr marL="514350" indent="-514350">
              <a:buFont typeface="+mj-lt"/>
              <a:buAutoNum type="arabicPeriod"/>
            </a:pPr>
            <a:r>
              <a:rPr lang="el-GR" dirty="0" smtClean="0"/>
              <a:t>Εκμάθηση</a:t>
            </a:r>
          </a:p>
          <a:p>
            <a:pPr marL="514350" indent="-514350">
              <a:buFont typeface="+mj-lt"/>
              <a:buAutoNum type="arabicPeriod"/>
            </a:pPr>
            <a:r>
              <a:rPr lang="el-GR" dirty="0" smtClean="0"/>
              <a:t>Χρήση αποθεματικότητας</a:t>
            </a:r>
          </a:p>
          <a:p>
            <a:pPr marL="514350" indent="-514350">
              <a:buFont typeface="+mj-lt"/>
              <a:buAutoNum type="arabicPeriod"/>
            </a:pPr>
            <a:r>
              <a:rPr lang="el-GR" dirty="0" smtClean="0"/>
              <a:t>Μέγιστη δυνατότητα - Λειτουργικότητα</a:t>
            </a:r>
            <a:endParaRPr lang="en-US" dirty="0"/>
          </a:p>
        </p:txBody>
      </p:sp>
    </p:spTree>
    <p:extLst>
      <p:ext uri="{BB962C8B-B14F-4D97-AF65-F5344CB8AC3E}">
        <p14:creationId xmlns:p14="http://schemas.microsoft.com/office/powerpoint/2010/main" val="40302414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marL="0" indent="0">
              <a:buNone/>
            </a:pPr>
            <a:r>
              <a:rPr lang="el-GR" dirty="0" smtClean="0"/>
              <a:t>Ως θετική προσέγγιση, εννοείται πως ο φυσικοθεραπευτής ξεκινά τη θεραπεία χρησιμοποιώντας τις ήδη υπάρχουσες ικανότητες του ασθενή. Μέσω αυτής της διαδικασίας, ο στόχος της κάθε άσκησης είναι πιο εφικτός και αυτό προσφέρει στον ασθενή ψυχική ανάταση και επιπλέον κίνητρο για να προσπαθήσει περισσότερο.</a:t>
            </a:r>
            <a:endParaRPr lang="en-US" dirty="0"/>
          </a:p>
        </p:txBody>
      </p:sp>
    </p:spTree>
    <p:extLst>
      <p:ext uri="{BB962C8B-B14F-4D97-AF65-F5344CB8AC3E}">
        <p14:creationId xmlns:p14="http://schemas.microsoft.com/office/powerpoint/2010/main" val="29066693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buNone/>
            </a:pPr>
            <a:r>
              <a:rPr lang="el-GR" dirty="0" smtClean="0"/>
              <a:t>Στην </a:t>
            </a:r>
            <a:r>
              <a:rPr lang="en-US" dirty="0" smtClean="0"/>
              <a:t>P.N.F.</a:t>
            </a:r>
            <a:r>
              <a:rPr lang="el-GR" dirty="0" smtClean="0"/>
              <a:t>, η ολιστική προσέγγιση δέχεται τον άνθρωπο ως ολοκληρωμένο ον(με σωματική και ψυχική υγεία) και όχι μόνο ως ένα μέρος του σώματός του που χρήζει βοήθειας. Λόγω αυτή της αρχής, οι παρεμβάσεις ξεκινούν από τα πιο δυνατά και υγιή μέρη του  σώματος προκειμένου ο ασθενής να έχει καλή ψυχολογία και να συνεχίσει δυναμικά στις προσβεβλημένες περιοχές.</a:t>
            </a:r>
            <a:endParaRPr lang="en-US" dirty="0"/>
          </a:p>
        </p:txBody>
      </p:sp>
    </p:spTree>
    <p:extLst>
      <p:ext uri="{BB962C8B-B14F-4D97-AF65-F5344CB8AC3E}">
        <p14:creationId xmlns:p14="http://schemas.microsoft.com/office/powerpoint/2010/main" val="305737003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a:bodyPr>
          <a:lstStyle/>
          <a:p>
            <a:pPr marL="0" indent="0">
              <a:buNone/>
            </a:pPr>
            <a:r>
              <a:rPr lang="el-GR" dirty="0" smtClean="0"/>
              <a:t>Ο θεραπευτής για να ενεργοποιήσει τα αποθέματα δύναμης του ατόμου, φροντίζει να χρησιμοποιήσει την προηγούμενη θετική ενέργεια του ασθενή και να τον υποβάλλει σε συγκεκριμένο ασκησιολόγιο. Σε αυτό, θα περιλαμβάνονται ασκήσεις οι οποίες βασίζονται στις αρχές εκμάθησης του ελέγχου κίνησης, και σε δραστηριότητες της καθημερινής ζωής, για να μπορέσει κάποια στιγμή ο ασθενής να είναι πάλι λειτουργικός μέσα στο κοινωνικό σύνολο. </a:t>
            </a:r>
            <a:endParaRPr lang="en-US" dirty="0"/>
          </a:p>
        </p:txBody>
      </p:sp>
    </p:spTree>
    <p:extLst>
      <p:ext uri="{BB962C8B-B14F-4D97-AF65-F5344CB8AC3E}">
        <p14:creationId xmlns:p14="http://schemas.microsoft.com/office/powerpoint/2010/main" val="4040050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smtClean="0"/>
              <a:t>ΣΤΟΧΟΙ</a:t>
            </a:r>
            <a:r>
              <a:rPr lang="en-US" dirty="0" smtClean="0"/>
              <a:t> PNF</a:t>
            </a:r>
            <a:endParaRPr lang="en-US" dirty="0"/>
          </a:p>
        </p:txBody>
      </p:sp>
      <p:sp>
        <p:nvSpPr>
          <p:cNvPr id="3" name="Content Placeholder 2"/>
          <p:cNvSpPr>
            <a:spLocks noGrp="1"/>
          </p:cNvSpPr>
          <p:nvPr>
            <p:ph idx="1"/>
          </p:nvPr>
        </p:nvSpPr>
        <p:spPr/>
        <p:txBody>
          <a:bodyPr>
            <a:normAutofit lnSpcReduction="10000"/>
          </a:bodyPr>
          <a:lstStyle/>
          <a:p>
            <a:pPr marL="514350" indent="-514350">
              <a:buFont typeface="+mj-lt"/>
              <a:buAutoNum type="arabicPeriod"/>
            </a:pPr>
            <a:r>
              <a:rPr lang="el-GR" dirty="0" smtClean="0"/>
              <a:t>Ενδυνάμωση</a:t>
            </a:r>
          </a:p>
          <a:p>
            <a:pPr marL="514350" indent="-514350">
              <a:buFont typeface="+mj-lt"/>
              <a:buAutoNum type="arabicPeriod"/>
            </a:pPr>
            <a:r>
              <a:rPr lang="el-GR" dirty="0" smtClean="0"/>
              <a:t>Βελτίωση αντοχής</a:t>
            </a:r>
          </a:p>
          <a:p>
            <a:pPr marL="514350" indent="-514350">
              <a:buFont typeface="+mj-lt"/>
              <a:buAutoNum type="arabicPeriod"/>
            </a:pPr>
            <a:r>
              <a:rPr lang="el-GR" dirty="0" smtClean="0"/>
              <a:t>Ισορροπία </a:t>
            </a:r>
          </a:p>
          <a:p>
            <a:pPr marL="514350" indent="-514350">
              <a:buFont typeface="+mj-lt"/>
              <a:buAutoNum type="arabicPeriod"/>
            </a:pPr>
            <a:r>
              <a:rPr lang="el-GR" dirty="0" smtClean="0"/>
              <a:t>Πρόλ</a:t>
            </a:r>
            <a:r>
              <a:rPr lang="el-GR" dirty="0"/>
              <a:t>η</a:t>
            </a:r>
            <a:r>
              <a:rPr lang="el-GR" dirty="0" smtClean="0"/>
              <a:t>ψη παραμορφώσεων</a:t>
            </a:r>
          </a:p>
          <a:p>
            <a:pPr marL="514350" indent="-514350">
              <a:buFont typeface="+mj-lt"/>
              <a:buAutoNum type="arabicPeriod"/>
            </a:pPr>
            <a:r>
              <a:rPr lang="el-GR" dirty="0" smtClean="0"/>
              <a:t>Βελτίωση αισθητικότητας</a:t>
            </a:r>
          </a:p>
          <a:p>
            <a:pPr marL="514350" indent="-514350">
              <a:buFont typeface="+mj-lt"/>
              <a:buAutoNum type="arabicPeriod"/>
            </a:pPr>
            <a:r>
              <a:rPr lang="el-GR" dirty="0" smtClean="0"/>
              <a:t>Νευρομυϊκή συνέργια</a:t>
            </a:r>
          </a:p>
          <a:p>
            <a:pPr marL="514350" indent="-514350">
              <a:buFont typeface="+mj-lt"/>
              <a:buAutoNum type="arabicPeriod"/>
            </a:pPr>
            <a:r>
              <a:rPr lang="el-GR" dirty="0" smtClean="0"/>
              <a:t>Διατήρηση και αύξηση του εύρους κίνησης</a:t>
            </a:r>
          </a:p>
          <a:p>
            <a:pPr marL="514350" indent="-514350">
              <a:buFont typeface="+mj-lt"/>
              <a:buAutoNum type="arabicPeriod"/>
            </a:pPr>
            <a:r>
              <a:rPr lang="el-GR" dirty="0" smtClean="0"/>
              <a:t>Εκπαίδευση ανώτερων νοητικών λειτουργιών(συγκέντρωση, προσοχή)</a:t>
            </a:r>
          </a:p>
          <a:p>
            <a:pPr marL="514350" indent="-514350">
              <a:buFont typeface="+mj-lt"/>
              <a:buAutoNum type="arabicPeriod"/>
            </a:pPr>
            <a:endParaRPr lang="en-US" dirty="0"/>
          </a:p>
        </p:txBody>
      </p:sp>
    </p:spTree>
    <p:extLst>
      <p:ext uri="{BB962C8B-B14F-4D97-AF65-F5344CB8AC3E}">
        <p14:creationId xmlns:p14="http://schemas.microsoft.com/office/powerpoint/2010/main" val="373850342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etro">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Metro">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428</TotalTime>
  <Words>1918</Words>
  <Application>Microsoft Office PowerPoint</Application>
  <PresentationFormat>On-screen Show (4:3)</PresentationFormat>
  <Paragraphs>192</Paragraphs>
  <Slides>38</Slides>
  <Notes>0</Notes>
  <HiddenSlides>0</HiddenSlides>
  <MMClips>0</MMClips>
  <ScaleCrop>false</ScaleCrop>
  <HeadingPairs>
    <vt:vector size="4" baseType="variant">
      <vt:variant>
        <vt:lpstr>Theme</vt:lpstr>
      </vt:variant>
      <vt:variant>
        <vt:i4>1</vt:i4>
      </vt:variant>
      <vt:variant>
        <vt:lpstr>Slide Titles</vt:lpstr>
      </vt:variant>
      <vt:variant>
        <vt:i4>38</vt:i4>
      </vt:variant>
    </vt:vector>
  </HeadingPairs>
  <TitlesOfParts>
    <vt:vector size="39" baseType="lpstr">
      <vt:lpstr>Metro</vt:lpstr>
      <vt:lpstr>P.N.F. </vt:lpstr>
      <vt:lpstr>PowerPoint Presentation</vt:lpstr>
      <vt:lpstr>Ορισμός PNF</vt:lpstr>
      <vt:lpstr>PowerPoint Presentation</vt:lpstr>
      <vt:lpstr>Αρχές PNF</vt:lpstr>
      <vt:lpstr>PowerPoint Presentation</vt:lpstr>
      <vt:lpstr>PowerPoint Presentation</vt:lpstr>
      <vt:lpstr>PowerPoint Presentation</vt:lpstr>
      <vt:lpstr>ΣΤΟΧΟΙ PNF</vt:lpstr>
      <vt:lpstr>ΣΤΑΔΙΑ θεραπείας PNF</vt:lpstr>
      <vt:lpstr>ΤΕΧΝΙΚΕΣ  PNF</vt:lpstr>
      <vt:lpstr>1. Ρυθμική Έναρξη</vt:lpstr>
      <vt:lpstr>1. Ρυθμική Έναρξη</vt:lpstr>
      <vt:lpstr>1. Ρυθμική Έναρξη</vt:lpstr>
      <vt:lpstr>2. Συνδυασμός Ισοτονικών</vt:lpstr>
      <vt:lpstr>2. Συνδυασμός Ισοτονικών</vt:lpstr>
      <vt:lpstr>2. Συνδυασμός Ισοτονικών</vt:lpstr>
      <vt:lpstr>2. Συνδυασμός Ισοτονικών</vt:lpstr>
      <vt:lpstr>3. Δυναμική Αντιστροφή(τεχνική ανταγωνιστών)</vt:lpstr>
      <vt:lpstr>3. Δυναμική Αντιστροφή</vt:lpstr>
      <vt:lpstr>3. Δυναμική Αντιστροφή</vt:lpstr>
      <vt:lpstr>4. Σταθεροποίηση της Αντιστροφής(τεχνική ανταγωνιστών)</vt:lpstr>
      <vt:lpstr>4. Σταθεροποίηση της Αντιστροφής</vt:lpstr>
      <vt:lpstr>5. Ρυθμική Σταθεροποίηση(τεχνική ανταγωνιστών)</vt:lpstr>
      <vt:lpstr>5. Ρυθμική Σταθεροποίηση</vt:lpstr>
      <vt:lpstr>5. Ρυθμική Σταθεροποίηση</vt:lpstr>
      <vt:lpstr>6. Δυναμική Ταλαντωτή Διάταση</vt:lpstr>
      <vt:lpstr>6. Δυναμική Ταλαντωτή Διάταση</vt:lpstr>
      <vt:lpstr>6. Δυναμική Ταλαντωτή Διάταση</vt:lpstr>
      <vt:lpstr>7. Σφίξε - Χαλάρωσε</vt:lpstr>
      <vt:lpstr>7. Σφίξε - Χαλάρωσε</vt:lpstr>
      <vt:lpstr>7. Σφίξε - Χαλάρωσε</vt:lpstr>
      <vt:lpstr>8. Κράτα - Χαλάρωσε</vt:lpstr>
      <vt:lpstr>8. Κράτα - Χαλάρωσε</vt:lpstr>
      <vt:lpstr>8. Κράτα - Χαλάρωσε</vt:lpstr>
      <vt:lpstr>9. Αντιγραφή</vt:lpstr>
      <vt:lpstr>9. Αντιγραφή</vt:lpstr>
      <vt:lpstr>9. Αντιγραφή</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P.N.F.</dc:title>
  <dc:creator>Anestis</dc:creator>
  <cp:lastModifiedBy>Anestis</cp:lastModifiedBy>
  <cp:revision>52</cp:revision>
  <dcterms:created xsi:type="dcterms:W3CDTF">2022-11-12T15:58:58Z</dcterms:created>
  <dcterms:modified xsi:type="dcterms:W3CDTF">2024-11-07T08:01:34Z</dcterms:modified>
</cp:coreProperties>
</file>