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8" r:id="rId3"/>
    <p:sldId id="257" r:id="rId4"/>
    <p:sldId id="259" r:id="rId5"/>
    <p:sldId id="261" r:id="rId6"/>
    <p:sldId id="260"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AA3FEF-5979-4262-B32F-949A2F56D274}"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30608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A3FEF-5979-4262-B32F-949A2F56D274}"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394333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A3FEF-5979-4262-B32F-949A2F56D274}"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116159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A3FEF-5979-4262-B32F-949A2F56D274}"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205235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AA3FEF-5979-4262-B32F-949A2F56D274}"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3020747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AA3FEF-5979-4262-B32F-949A2F56D274}" type="datetimeFigureOut">
              <a:rPr lang="en-US" smtClean="0"/>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418047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AA3FEF-5979-4262-B32F-949A2F56D274}" type="datetimeFigureOut">
              <a:rPr lang="en-US" smtClean="0"/>
              <a:t>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228761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AA3FEF-5979-4262-B32F-949A2F56D274}" type="datetimeFigureOut">
              <a:rPr lang="en-US" smtClean="0"/>
              <a:t>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236711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A3FEF-5979-4262-B32F-949A2F56D274}" type="datetimeFigureOut">
              <a:rPr lang="en-US" smtClean="0"/>
              <a:t>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149034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A3FEF-5979-4262-B32F-949A2F56D274}" type="datetimeFigureOut">
              <a:rPr lang="en-US" smtClean="0"/>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3807732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A3FEF-5979-4262-B32F-949A2F56D274}" type="datetimeFigureOut">
              <a:rPr lang="en-US" smtClean="0"/>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DDD3D-3BDC-43F9-8DB5-78DC30EF659F}" type="slidenum">
              <a:rPr lang="en-US" smtClean="0"/>
              <a:t>‹#›</a:t>
            </a:fld>
            <a:endParaRPr lang="en-US"/>
          </a:p>
        </p:txBody>
      </p:sp>
    </p:spTree>
    <p:extLst>
      <p:ext uri="{BB962C8B-B14F-4D97-AF65-F5344CB8AC3E}">
        <p14:creationId xmlns:p14="http://schemas.microsoft.com/office/powerpoint/2010/main" val="32214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A3FEF-5979-4262-B32F-949A2F56D274}" type="datetimeFigureOut">
              <a:rPr lang="en-US" smtClean="0"/>
              <a:t>10/9/2022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DDD3D-3BDC-43F9-8DB5-78DC30EF659F}" type="slidenum">
              <a:rPr lang="en-US" smtClean="0"/>
              <a:t>‹#›</a:t>
            </a:fld>
            <a:endParaRPr lang="en-US"/>
          </a:p>
        </p:txBody>
      </p:sp>
    </p:spTree>
    <p:extLst>
      <p:ext uri="{BB962C8B-B14F-4D97-AF65-F5344CB8AC3E}">
        <p14:creationId xmlns:p14="http://schemas.microsoft.com/office/powerpoint/2010/main" val="1029018402"/>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l-GR" dirty="0" smtClean="0"/>
              <a:t>ΑΣΚΗΣΗ: ΑΣΦΑΛΕΙΑ &amp; ΕΦΑΡΜΟΓΗ ΙΙ</a:t>
            </a:r>
            <a:endParaRPr lang="en-US" dirty="0"/>
          </a:p>
        </p:txBody>
      </p:sp>
      <p:sp>
        <p:nvSpPr>
          <p:cNvPr id="3" name="Subtitle 2"/>
          <p:cNvSpPr>
            <a:spLocks noGrp="1"/>
          </p:cNvSpPr>
          <p:nvPr>
            <p:ph type="subTitle" idx="1"/>
          </p:nvPr>
        </p:nvSpPr>
        <p:spPr/>
        <p:txBody>
          <a:bodyPr/>
          <a:lstStyle/>
          <a:p>
            <a:r>
              <a:rPr lang="el-GR" dirty="0" smtClean="0"/>
              <a:t>ΕΙΣΑΓΩΓΗ-ΦΥΣΙΟΛΟΓΙΑ ΑΣΚΗΣΗΣ</a:t>
            </a:r>
            <a:endParaRPr lang="en-US" dirty="0"/>
          </a:p>
        </p:txBody>
      </p:sp>
    </p:spTree>
    <p:extLst>
      <p:ext uri="{BB962C8B-B14F-4D97-AF65-F5344CB8AC3E}">
        <p14:creationId xmlns:p14="http://schemas.microsoft.com/office/powerpoint/2010/main" val="1766785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ΕΙΣΑΓΩΓΗ</a:t>
            </a:r>
            <a:endParaRPr lang="en-US" dirty="0"/>
          </a:p>
        </p:txBody>
      </p:sp>
      <p:sp>
        <p:nvSpPr>
          <p:cNvPr id="3" name="Content Placeholder 2"/>
          <p:cNvSpPr>
            <a:spLocks noGrp="1"/>
          </p:cNvSpPr>
          <p:nvPr>
            <p:ph sz="half" idx="1"/>
          </p:nvPr>
        </p:nvSpPr>
        <p:spPr>
          <a:xfrm>
            <a:off x="464344" y="1772816"/>
            <a:ext cx="4323680" cy="4523648"/>
          </a:xfrm>
        </p:spPr>
        <p:txBody>
          <a:bodyPr>
            <a:normAutofit fontScale="85000" lnSpcReduction="10000"/>
          </a:bodyPr>
          <a:lstStyle/>
          <a:p>
            <a:r>
              <a:rPr lang="el-GR" dirty="0" smtClean="0"/>
              <a:t>Το μάθημα Άσκηση: Ασφάλεια &amp; Εφαρμογή ΙΙ αποτελεί συνέχεια του μαθήματος Άσκηση: Ασφάλεια &amp; Εφαρμογή Ι του Β΄ Εξαμήνου σπουδών στην ειδικότητα Βοηθός Φυσικοθεραπείας. Στο δεύτερο αυτό μέρος του μαθήματος θα ασχοληθούμε με ότι αφορά τα νευρολογικά προβλήματα που αντιμετωπίζουν οι ασθενείς. </a:t>
            </a:r>
          </a:p>
          <a:p>
            <a:endParaRPr lang="en-US"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075940" y="188640"/>
            <a:ext cx="4068060" cy="3240360"/>
          </a:xfrm>
          <a:prstGeom prst="rect">
            <a:avLst/>
          </a:prstGeom>
        </p:spPr>
      </p:pic>
    </p:spTree>
    <p:extLst>
      <p:ext uri="{BB962C8B-B14F-4D97-AF65-F5344CB8AC3E}">
        <p14:creationId xmlns:p14="http://schemas.microsoft.com/office/powerpoint/2010/main" val="75938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19256" cy="5433467"/>
          </a:xfrm>
        </p:spPr>
        <p:txBody>
          <a:bodyPr>
            <a:normAutofit fontScale="77500" lnSpcReduction="20000"/>
          </a:bodyPr>
          <a:lstStyle/>
          <a:p>
            <a:pPr marL="0" indent="0">
              <a:buNone/>
            </a:pPr>
            <a:r>
              <a:rPr lang="el-GR" dirty="0"/>
              <a:t> </a:t>
            </a:r>
          </a:p>
          <a:p>
            <a:r>
              <a:rPr lang="el-GR" dirty="0"/>
              <a:t>Στόχος του μαθήματος είναι να δώσει στους εκπαιδευομένους τη δυνατότητα να κατανοήσουν τις ιδιαιτερότητες των ασθενών με νευρολογικά προβλήματα, να γνωρίσουν τα μέσα που χρησιμοποιούνται για την εφαρμογή των προγραμμάτων άσκησης στους συγκεκριμένους ασθενείς καθώς και την ενημέρωσή τους για θέματα ασφάλειας, ώστε να μπορούν να συνεργαστούν με το φυσικοθεραπευτή στην εφαρμογή των προγραμμάτων αποκατάστασης. </a:t>
            </a:r>
          </a:p>
          <a:p>
            <a:r>
              <a:rPr lang="el-GR" dirty="0"/>
              <a:t>Η θεωρία εστιάζει σε τραύματα του νευρικού συστήματος, τραύματα της σπονδυλικής στήλης, αγγειακά εγκεφαλικά επεισόδια, απομυελινωτικές παθήσεις του νευρικού συστήματος (Σκλήρυνση Κατά Πλάκας), εκφυλιστικές παθήσεις του νευρικού συστήματος (Πάρκινσον), μυοπάθειες, μυασθένειες. </a:t>
            </a:r>
          </a:p>
          <a:p>
            <a:endParaRPr lang="en-US" dirty="0"/>
          </a:p>
        </p:txBody>
      </p:sp>
    </p:spTree>
    <p:extLst>
      <p:ext uri="{BB962C8B-B14F-4D97-AF65-F5344CB8AC3E}">
        <p14:creationId xmlns:p14="http://schemas.microsoft.com/office/powerpoint/2010/main" val="1386068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ΦΥΣΙΟΛΟΓΙΑ ΤΗΣ ΑΣΚΗΣΗΣ</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a:t>Τ</a:t>
            </a:r>
            <a:r>
              <a:rPr lang="el-GR" dirty="0" smtClean="0"/>
              <a:t>α τρία είδη μυϊκής σύσπασης είναι:</a:t>
            </a:r>
          </a:p>
          <a:p>
            <a:pPr>
              <a:buFont typeface="Wingdings" panose="05000000000000000000" pitchFamily="2" charset="2"/>
              <a:buChar char="Ø"/>
            </a:pPr>
            <a:r>
              <a:rPr lang="el-GR" dirty="0" smtClean="0"/>
              <a:t>Η ισομετρική σύσπαση, κατά την οποία ο μυς αναπτύσσει δύναμη ίση με την αντίσταση, το μήκος του παραμένει σταθερό και δε γίνεται κίνηση στην άρθρωση.</a:t>
            </a:r>
          </a:p>
          <a:p>
            <a:pPr>
              <a:buFont typeface="Wingdings" panose="05000000000000000000" pitchFamily="2" charset="2"/>
              <a:buChar char="Ø"/>
            </a:pPr>
            <a:r>
              <a:rPr lang="el-GR" dirty="0" smtClean="0"/>
              <a:t>Η μειομετρική σύσπαση κατά την οποία ο μυς υπερνικά την αντίσταση, μειώνεται το μήκος του και η άρθρωση κινείται προς την κατεύθυνση της δύναμης (έλξης) του μυ.</a:t>
            </a:r>
          </a:p>
          <a:p>
            <a:pPr>
              <a:buFont typeface="Wingdings" panose="05000000000000000000" pitchFamily="2" charset="2"/>
              <a:buChar char="Ø"/>
            </a:pPr>
            <a:r>
              <a:rPr lang="el-GR" dirty="0" smtClean="0"/>
              <a:t>Η πλειομετρική σύσπαση κατά την οποία η αντίσταση είναι μεγαλύτερη από τη δύναμη του μυός, το μήκος του μυ μεγαλώνει και η άρθρωση κινείται προς την κατεύθυνση της αντίστασης.</a:t>
            </a:r>
          </a:p>
          <a:p>
            <a:pPr marL="0" indent="0">
              <a:buNone/>
            </a:pPr>
            <a:r>
              <a:rPr lang="el-GR" dirty="0" smtClean="0"/>
              <a:t>Η μειομετρική και η πλειομετρική σύσπαση είανι τα 2 είδη ισοτονικής σύσπασης.</a:t>
            </a:r>
            <a:endParaRPr lang="en-US" dirty="0"/>
          </a:p>
        </p:txBody>
      </p:sp>
    </p:spTree>
    <p:extLst>
      <p:ext uri="{BB962C8B-B14F-4D97-AF65-F5344CB8AC3E}">
        <p14:creationId xmlns:p14="http://schemas.microsoft.com/office/powerpoint/2010/main" val="2739670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ΙΣΟΜΕΤΡΙΚΗ</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Ισομετρική σύσπαση: Κατά την ισομετρική σύσπαση συστέλλεται ο μυς χωρίς να μετακινούνται οι προσφύσεις του (έκφυση και κατάφυση). Επομένως δεν πλησιάζει η κατάφυση την έκφυση και το μήκος του μυός παραμένει ίδιο. Στην πράξη αναπτύσσεται δύναμη αλλά δεν παράγεται έργο. Αυτή η μορφή σύσπασης είναι ιδιαίτερα χρήσιμη σε καταστάσεις κατά τις οποίες υπάρχει ακινητοποίηση. Μπορεί να εφαρμοστεί οπουδήποτε και απαιτεί μόνον μία εξοικείωση του ασθενή με αυτού του είδους την άσκηση που εξασφαλίζεται με την εκπαίδευση από το θεραπευτή.</a:t>
            </a:r>
            <a:endParaRPr lang="en-US" dirty="0"/>
          </a:p>
        </p:txBody>
      </p:sp>
    </p:spTree>
    <p:extLst>
      <p:ext uri="{BB962C8B-B14F-4D97-AF65-F5344CB8AC3E}">
        <p14:creationId xmlns:p14="http://schemas.microsoft.com/office/powerpoint/2010/main" val="511025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ΙΣΟΤΟΝΙΚΗ</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l-GR" dirty="0" smtClean="0"/>
              <a:t>Κατά την ισοτονική σύσπαση, αυξάνεται ή μικραίνει το μήκος του μυός. Η αύξηση του μήκους του μυός χαρακτηρίζεται πλειομετρική σύσπαση, ενώ αντίθετα η κίνηση που φέρνει τις προσφύσεις πιο κοντά μεταξύ τους ονομάζεται μειομετρική σύσπαση. Στην αποκατάσταση χρησιμοποιείται η μειομετρική σύσπαση ευρύτατα και συνήθως εφαρμόζεται για την ενδυνάμωση των μυών μετά την εφαρμογή ισομετρικών ασκήσεων.</a:t>
            </a:r>
            <a:endParaRPr lang="en-US" dirty="0"/>
          </a:p>
        </p:txBody>
      </p:sp>
    </p:spTree>
    <p:extLst>
      <p:ext uri="{BB962C8B-B14F-4D97-AF65-F5344CB8AC3E}">
        <p14:creationId xmlns:p14="http://schemas.microsoft.com/office/powerpoint/2010/main" val="1976780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ΙΣΟΚΙΝΗΤΙΚΗ</a:t>
            </a:r>
            <a:endParaRPr lang="en-US" dirty="0"/>
          </a:p>
        </p:txBody>
      </p:sp>
      <p:sp>
        <p:nvSpPr>
          <p:cNvPr id="3" name="Content Placeholder 2"/>
          <p:cNvSpPr>
            <a:spLocks noGrp="1"/>
          </p:cNvSpPr>
          <p:nvPr>
            <p:ph idx="1"/>
          </p:nvPr>
        </p:nvSpPr>
        <p:spPr/>
        <p:txBody>
          <a:bodyPr/>
          <a:lstStyle/>
          <a:p>
            <a:pPr marL="0" indent="0">
              <a:buNone/>
            </a:pPr>
            <a:r>
              <a:rPr lang="el-GR" dirty="0" smtClean="0"/>
              <a:t>Ισοκινητική είναι η άσκηση που γίνεται με σταθερή ταχύτητα σε όλο το εύρος της κίνησης. Για να εξασκηθούν οι μύες με αυτό τον τρόπο, απαιτούνται ειδικά ισοκινητικά μηχανήματα.</a:t>
            </a:r>
            <a:endParaRPr lang="en-US" dirty="0"/>
          </a:p>
        </p:txBody>
      </p:sp>
    </p:spTree>
    <p:extLst>
      <p:ext uri="{BB962C8B-B14F-4D97-AF65-F5344CB8AC3E}">
        <p14:creationId xmlns:p14="http://schemas.microsoft.com/office/powerpoint/2010/main" val="1142754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511062"/>
              </p:ext>
            </p:extLst>
          </p:nvPr>
        </p:nvGraphicFramePr>
        <p:xfrm>
          <a:off x="395536" y="1772816"/>
          <a:ext cx="8424000" cy="2484001"/>
        </p:xfrm>
        <a:graphic>
          <a:graphicData uri="http://schemas.openxmlformats.org/drawingml/2006/table">
            <a:tbl>
              <a:tblPr firstRow="1" bandRow="1">
                <a:tableStyleId>{21E4AEA4-8DFA-4A89-87EB-49C32662AFE0}</a:tableStyleId>
              </a:tblPr>
              <a:tblGrid>
                <a:gridCol w="2106000"/>
                <a:gridCol w="2106000"/>
                <a:gridCol w="2106000"/>
                <a:gridCol w="2106000"/>
              </a:tblGrid>
              <a:tr h="858112">
                <a:tc>
                  <a:txBody>
                    <a:bodyPr/>
                    <a:lstStyle/>
                    <a:p>
                      <a:pPr algn="ctr"/>
                      <a:r>
                        <a:rPr lang="el-GR" dirty="0" smtClean="0"/>
                        <a:t>Είδος σύσπασης</a:t>
                      </a:r>
                      <a:endParaRPr lang="en-US" dirty="0"/>
                    </a:p>
                  </a:txBody>
                  <a:tcPr marL="86360" marR="86360" anchor="ctr"/>
                </a:tc>
                <a:tc>
                  <a:txBody>
                    <a:bodyPr/>
                    <a:lstStyle/>
                    <a:p>
                      <a:pPr algn="ctr"/>
                      <a:r>
                        <a:rPr lang="el-GR" dirty="0" smtClean="0"/>
                        <a:t>Μήκος μυός</a:t>
                      </a:r>
                      <a:endParaRPr lang="en-US" dirty="0"/>
                    </a:p>
                  </a:txBody>
                  <a:tcPr marL="86360" marR="86360" anchor="ctr"/>
                </a:tc>
                <a:tc>
                  <a:txBody>
                    <a:bodyPr/>
                    <a:lstStyle/>
                    <a:p>
                      <a:pPr algn="ctr"/>
                      <a:r>
                        <a:rPr lang="el-GR" sz="1600" dirty="0" smtClean="0"/>
                        <a:t>Σχέση δύναμης/αντίστασης</a:t>
                      </a:r>
                      <a:endParaRPr lang="en-US" sz="1600" dirty="0"/>
                    </a:p>
                  </a:txBody>
                  <a:tcPr marL="86360" marR="86360" anchor="ctr"/>
                </a:tc>
                <a:tc>
                  <a:txBody>
                    <a:bodyPr/>
                    <a:lstStyle/>
                    <a:p>
                      <a:pPr algn="ctr"/>
                      <a:r>
                        <a:rPr lang="el-GR" dirty="0" smtClean="0"/>
                        <a:t>Κίνηση άρθρωσης</a:t>
                      </a:r>
                      <a:endParaRPr lang="en-US" dirty="0"/>
                    </a:p>
                  </a:txBody>
                  <a:tcPr marL="86360" marR="86360" anchor="ctr"/>
                </a:tc>
              </a:tr>
              <a:tr h="541963">
                <a:tc>
                  <a:txBody>
                    <a:bodyPr/>
                    <a:lstStyle/>
                    <a:p>
                      <a:pPr algn="ctr"/>
                      <a:r>
                        <a:rPr lang="el-GR" dirty="0" smtClean="0"/>
                        <a:t>Μειομετρική</a:t>
                      </a:r>
                      <a:endParaRPr lang="en-US" dirty="0"/>
                    </a:p>
                  </a:txBody>
                  <a:tcPr marL="86360" marR="86360" anchor="ctr"/>
                </a:tc>
                <a:tc>
                  <a:txBody>
                    <a:bodyPr/>
                    <a:lstStyle/>
                    <a:p>
                      <a:pPr algn="ctr"/>
                      <a:r>
                        <a:rPr lang="el-GR" dirty="0" smtClean="0"/>
                        <a:t>Μικραίνει</a:t>
                      </a:r>
                      <a:endParaRPr lang="en-US" dirty="0"/>
                    </a:p>
                  </a:txBody>
                  <a:tcPr marL="86360" marR="86360" anchor="ctr"/>
                </a:tc>
                <a:tc>
                  <a:txBody>
                    <a:bodyPr/>
                    <a:lstStyle/>
                    <a:p>
                      <a:pPr algn="ctr"/>
                      <a:r>
                        <a:rPr lang="el-GR" sz="1600" dirty="0" smtClean="0"/>
                        <a:t>Δύναμη&gt;Αντίσταση</a:t>
                      </a:r>
                      <a:endParaRPr lang="en-US" sz="1600" dirty="0"/>
                    </a:p>
                  </a:txBody>
                  <a:tcPr marL="86360" marR="86360" anchor="ctr"/>
                </a:tc>
                <a:tc>
                  <a:txBody>
                    <a:bodyPr/>
                    <a:lstStyle/>
                    <a:p>
                      <a:pPr algn="ctr"/>
                      <a:r>
                        <a:rPr lang="el-GR" dirty="0" smtClean="0"/>
                        <a:t>Προς</a:t>
                      </a:r>
                      <a:r>
                        <a:rPr lang="el-GR" baseline="0" dirty="0" smtClean="0"/>
                        <a:t> τη δύναμη</a:t>
                      </a:r>
                      <a:endParaRPr lang="en-US" dirty="0"/>
                    </a:p>
                  </a:txBody>
                  <a:tcPr marL="86360" marR="86360" anchor="ctr"/>
                </a:tc>
              </a:tr>
              <a:tr h="541963">
                <a:tc>
                  <a:txBody>
                    <a:bodyPr/>
                    <a:lstStyle/>
                    <a:p>
                      <a:pPr algn="ctr"/>
                      <a:r>
                        <a:rPr lang="el-GR" dirty="0" smtClean="0"/>
                        <a:t>Πλειομετρική</a:t>
                      </a:r>
                      <a:endParaRPr lang="en-US" dirty="0"/>
                    </a:p>
                  </a:txBody>
                  <a:tcPr marL="86360" marR="86360" anchor="ctr"/>
                </a:tc>
                <a:tc>
                  <a:txBody>
                    <a:bodyPr/>
                    <a:lstStyle/>
                    <a:p>
                      <a:pPr algn="ctr"/>
                      <a:r>
                        <a:rPr lang="el-GR" dirty="0" smtClean="0"/>
                        <a:t>Μεγαλώνει</a:t>
                      </a:r>
                      <a:endParaRPr lang="en-US" dirty="0"/>
                    </a:p>
                  </a:txBody>
                  <a:tcPr marL="86360" marR="86360" anchor="ctr"/>
                </a:tc>
                <a:tc>
                  <a:txBody>
                    <a:bodyPr/>
                    <a:lstStyle/>
                    <a:p>
                      <a:pPr algn="ctr"/>
                      <a:r>
                        <a:rPr lang="el-GR" sz="1600" dirty="0" smtClean="0"/>
                        <a:t>Δύναμη&lt;Αντίσταση</a:t>
                      </a:r>
                      <a:endParaRPr lang="en-US" sz="1600" dirty="0"/>
                    </a:p>
                  </a:txBody>
                  <a:tcPr marL="86360" marR="86360" anchor="ctr"/>
                </a:tc>
                <a:tc>
                  <a:txBody>
                    <a:bodyPr/>
                    <a:lstStyle/>
                    <a:p>
                      <a:pPr algn="ctr"/>
                      <a:r>
                        <a:rPr lang="el-GR" dirty="0" smtClean="0"/>
                        <a:t>Προς την αντίσταση</a:t>
                      </a:r>
                      <a:endParaRPr lang="en-US" dirty="0"/>
                    </a:p>
                  </a:txBody>
                  <a:tcPr marL="86360" marR="86360" anchor="ctr"/>
                </a:tc>
              </a:tr>
              <a:tr h="541963">
                <a:tc>
                  <a:txBody>
                    <a:bodyPr/>
                    <a:lstStyle/>
                    <a:p>
                      <a:pPr algn="ctr"/>
                      <a:r>
                        <a:rPr lang="el-GR" dirty="0" smtClean="0"/>
                        <a:t>Ισομετρική</a:t>
                      </a:r>
                      <a:endParaRPr lang="en-US" dirty="0"/>
                    </a:p>
                  </a:txBody>
                  <a:tcPr marL="86360" marR="86360" anchor="ctr"/>
                </a:tc>
                <a:tc>
                  <a:txBody>
                    <a:bodyPr/>
                    <a:lstStyle/>
                    <a:p>
                      <a:pPr algn="ctr"/>
                      <a:r>
                        <a:rPr lang="el-GR" dirty="0" smtClean="0"/>
                        <a:t>Αμετάβλητο </a:t>
                      </a:r>
                      <a:endParaRPr lang="en-US" dirty="0"/>
                    </a:p>
                  </a:txBody>
                  <a:tcPr marL="86360" marR="86360" anchor="ctr"/>
                </a:tc>
                <a:tc>
                  <a:txBody>
                    <a:bodyPr/>
                    <a:lstStyle/>
                    <a:p>
                      <a:pPr algn="ctr"/>
                      <a:r>
                        <a:rPr lang="el-GR" sz="1600" dirty="0" smtClean="0"/>
                        <a:t>δύναμη=</a:t>
                      </a:r>
                      <a:r>
                        <a:rPr lang="el-GR" sz="1600" baseline="0" dirty="0" smtClean="0"/>
                        <a:t> Αντίσταση</a:t>
                      </a:r>
                      <a:endParaRPr lang="en-US" sz="1600" dirty="0"/>
                    </a:p>
                  </a:txBody>
                  <a:tcPr marL="86360" marR="86360" anchor="ctr"/>
                </a:tc>
                <a:tc>
                  <a:txBody>
                    <a:bodyPr/>
                    <a:lstStyle/>
                    <a:p>
                      <a:pPr algn="ctr"/>
                      <a:r>
                        <a:rPr lang="el-GR" dirty="0" smtClean="0"/>
                        <a:t>Όχι κίνηση</a:t>
                      </a:r>
                      <a:endParaRPr lang="en-US" dirty="0"/>
                    </a:p>
                  </a:txBody>
                  <a:tcPr marL="86360" marR="86360" anchor="ctr"/>
                </a:tc>
              </a:tr>
            </a:tbl>
          </a:graphicData>
        </a:graphic>
      </p:graphicFrame>
    </p:spTree>
    <p:extLst>
      <p:ext uri="{BB962C8B-B14F-4D97-AF65-F5344CB8AC3E}">
        <p14:creationId xmlns:p14="http://schemas.microsoft.com/office/powerpoint/2010/main" val="1537609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376</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ΑΣΚΗΣΗ: ΑΣΦΑΛΕΙΑ &amp; ΕΦΑΡΜΟΓΗ ΙΙ</vt:lpstr>
      <vt:lpstr>ΕΙΣΑΓΩΓΗ</vt:lpstr>
      <vt:lpstr>PowerPoint Presentation</vt:lpstr>
      <vt:lpstr>ΦΥΣΙΟΛΟΓΙΑ ΤΗΣ ΑΣΚΗΣΗΣ</vt:lpstr>
      <vt:lpstr>ΙΣΟΜΕΤΡΙΚΗ</vt:lpstr>
      <vt:lpstr>ΙΣΟΤΟΝΙΚΗ</vt:lpstr>
      <vt:lpstr>ΙΣΟΚΙΝΗΤΙΚΗ</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Anestis</dc:creator>
  <cp:lastModifiedBy>Anestis</cp:lastModifiedBy>
  <cp:revision>8</cp:revision>
  <dcterms:created xsi:type="dcterms:W3CDTF">2022-10-09T09:06:19Z</dcterms:created>
  <dcterms:modified xsi:type="dcterms:W3CDTF">2022-10-09T16:05:10Z</dcterms:modified>
</cp:coreProperties>
</file>